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Lora"/>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ora-bold.fntdata"/><Relationship Id="rId30" Type="http://schemas.openxmlformats.org/officeDocument/2006/relationships/font" Target="fonts/Lora-regular.fntdata"/><Relationship Id="rId11" Type="http://schemas.openxmlformats.org/officeDocument/2006/relationships/slide" Target="slides/slide6.xml"/><Relationship Id="rId33" Type="http://schemas.openxmlformats.org/officeDocument/2006/relationships/font" Target="fonts/Lora-boldItalic.fntdata"/><Relationship Id="rId10" Type="http://schemas.openxmlformats.org/officeDocument/2006/relationships/slide" Target="slides/slide5.xml"/><Relationship Id="rId32" Type="http://schemas.openxmlformats.org/officeDocument/2006/relationships/font" Target="fonts/Lora-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af6d5775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af6d5775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af6d5775f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af6d5775f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af6d5775fd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af6d5775fd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af6d5775f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af6d5775f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af6d5775f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af6d5775f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af6d5775f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af6d5775f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af6d5775f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af6d5775f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f6d5775f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af6d5775f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af74e6d5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af74e6d5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af74e6d59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af74e6d59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af6d5775fd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af6d5775fd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b018b9938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b018b9938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b018b9938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b018b9938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018b9938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b018b9938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f6d5775fd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f6d5775fd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a7b995fbf0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a7b995fbf0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af5c5d706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af5c5d706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af6d5775fd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af6d5775fd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af6d5775fd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af6d5775fd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af6d5775fd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af6d5775fd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af6d5775fd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af6d5775fd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af5c5d706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af5c5d706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af5c5d706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af5c5d706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minnpost.com/community-voices/2020/06/during-this-pandemic-racism-is-our-most-urgent-public-health-emergency/" TargetMode="External"/><Relationship Id="rId4" Type="http://schemas.openxmlformats.org/officeDocument/2006/relationships/hyperlink" Target="https://tcf.org/content/report/racism-inequality-health-care-african-americans/?agreed=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nytimes.com/2019/05/07/health/pregnancy-death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800">
                <a:latin typeface="Times New Roman"/>
                <a:ea typeface="Times New Roman"/>
                <a:cs typeface="Times New Roman"/>
                <a:sym typeface="Times New Roman"/>
              </a:rPr>
              <a:t>HOW </a:t>
            </a:r>
            <a:r>
              <a:rPr lang="en" sz="2800">
                <a:latin typeface="Times New Roman"/>
                <a:ea typeface="Times New Roman"/>
                <a:cs typeface="Times New Roman"/>
                <a:sym typeface="Times New Roman"/>
              </a:rPr>
              <a:t>SOCIOECONOMIC</a:t>
            </a:r>
            <a:r>
              <a:rPr lang="en" sz="2800">
                <a:latin typeface="Times New Roman"/>
                <a:ea typeface="Times New Roman"/>
                <a:cs typeface="Times New Roman"/>
                <a:sym typeface="Times New Roman"/>
              </a:rPr>
              <a:t> FACTORS IN THE BLACK </a:t>
            </a:r>
            <a:r>
              <a:rPr lang="en" sz="2800">
                <a:latin typeface="Times New Roman"/>
                <a:ea typeface="Times New Roman"/>
                <a:cs typeface="Times New Roman"/>
                <a:sym typeface="Times New Roman"/>
              </a:rPr>
              <a:t>COMMUNITY</a:t>
            </a:r>
            <a:r>
              <a:rPr lang="en" sz="2800">
                <a:latin typeface="Times New Roman"/>
                <a:ea typeface="Times New Roman"/>
                <a:cs typeface="Times New Roman"/>
                <a:sym typeface="Times New Roman"/>
              </a:rPr>
              <a:t> CONTRIBUTES TO HIGH COVID RATES</a:t>
            </a:r>
            <a:endParaRPr sz="2800">
              <a:latin typeface="Times New Roman"/>
              <a:ea typeface="Times New Roman"/>
              <a:cs typeface="Times New Roman"/>
              <a:sym typeface="Times New Roman"/>
            </a:endParaRPr>
          </a:p>
        </p:txBody>
      </p:sp>
      <p:sp>
        <p:nvSpPr>
          <p:cNvPr id="55" name="Google Shape;55;p13"/>
          <p:cNvSpPr txBox="1"/>
          <p:nvPr>
            <p:ph idx="1" type="subTitle"/>
          </p:nvPr>
        </p:nvSpPr>
        <p:spPr>
          <a:xfrm>
            <a:off x="311700" y="2834125"/>
            <a:ext cx="8520600" cy="127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Times New Roman"/>
                <a:ea typeface="Times New Roman"/>
                <a:cs typeface="Times New Roman"/>
                <a:sym typeface="Times New Roman"/>
              </a:rPr>
              <a:t>By: Rebecca Sainte, Brandon Hayles, Oliver Khoury, and Eimma Zuniga</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Distancing E</a:t>
            </a:r>
            <a:r>
              <a:rPr lang="en"/>
              <a:t>nforcement</a:t>
            </a:r>
            <a:r>
              <a:rPr lang="en"/>
              <a:t> </a:t>
            </a:r>
            <a:endParaRPr/>
          </a:p>
        </p:txBody>
      </p:sp>
      <p:sp>
        <p:nvSpPr>
          <p:cNvPr id="115" name="Google Shape;115;p22"/>
          <p:cNvSpPr txBox="1"/>
          <p:nvPr>
            <p:ph idx="1" type="body"/>
          </p:nvPr>
        </p:nvSpPr>
        <p:spPr>
          <a:xfrm>
            <a:off x="311700" y="1152475"/>
            <a:ext cx="48561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As discussed in the previous slide</a:t>
            </a:r>
            <a:r>
              <a:rPr lang="en" sz="1400">
                <a:latin typeface="Times New Roman"/>
                <a:ea typeface="Times New Roman"/>
                <a:cs typeface="Times New Roman"/>
                <a:sym typeface="Times New Roman"/>
              </a:rPr>
              <a:t>, </a:t>
            </a:r>
            <a:r>
              <a:rPr lang="en" sz="1400">
                <a:latin typeface="Times New Roman"/>
                <a:ea typeface="Times New Roman"/>
                <a:cs typeface="Times New Roman"/>
                <a:sym typeface="Times New Roman"/>
              </a:rPr>
              <a:t>low income people of color </a:t>
            </a:r>
            <a:r>
              <a:rPr lang="en" sz="1400">
                <a:latin typeface="Times New Roman"/>
                <a:ea typeface="Times New Roman"/>
                <a:cs typeface="Times New Roman"/>
                <a:sym typeface="Times New Roman"/>
              </a:rPr>
              <a:t>do not</a:t>
            </a:r>
            <a:r>
              <a:rPr lang="en" sz="1400">
                <a:latin typeface="Times New Roman"/>
                <a:ea typeface="Times New Roman"/>
                <a:cs typeface="Times New Roman"/>
                <a:sym typeface="Times New Roman"/>
              </a:rPr>
              <a:t> have the </a:t>
            </a:r>
            <a:r>
              <a:rPr lang="en" sz="1400">
                <a:latin typeface="Times New Roman"/>
                <a:ea typeface="Times New Roman"/>
                <a:cs typeface="Times New Roman"/>
                <a:sym typeface="Times New Roman"/>
              </a:rPr>
              <a:t>privilege</a:t>
            </a:r>
            <a:r>
              <a:rPr lang="en" sz="1400">
                <a:latin typeface="Times New Roman"/>
                <a:ea typeface="Times New Roman"/>
                <a:cs typeface="Times New Roman"/>
                <a:sym typeface="Times New Roman"/>
              </a:rPr>
              <a:t> to practice social distancing to its full extent. On top of putting them at risk of contracting the virus, they are also subject to unjust policing. </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According to NYPD reports, 65% of people arrested for disobeying social distancing rules have been black, and 24% have been Hispanic.</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This is proof that law enforcement unfairly target minorities when it comes to social distancing, even if these individuals cannot abide to these rules. Yet another form of systemic racism here in the United States.</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When </a:t>
            </a:r>
            <a:r>
              <a:rPr lang="en" sz="1400">
                <a:latin typeface="Times New Roman"/>
                <a:ea typeface="Times New Roman"/>
                <a:cs typeface="Times New Roman"/>
                <a:sym typeface="Times New Roman"/>
              </a:rPr>
              <a:t>addressing</a:t>
            </a:r>
            <a:r>
              <a:rPr lang="en" sz="1400">
                <a:latin typeface="Times New Roman"/>
                <a:ea typeface="Times New Roman"/>
                <a:cs typeface="Times New Roman"/>
                <a:sym typeface="Times New Roman"/>
              </a:rPr>
              <a:t> these statistics, Mayor de Blasio said “We do not accept disparity, period.” However these numbers would say otherwise.</a:t>
            </a:r>
            <a:endParaRPr sz="1400">
              <a:latin typeface="Times New Roman"/>
              <a:ea typeface="Times New Roman"/>
              <a:cs typeface="Times New Roman"/>
              <a:sym typeface="Times New Roman"/>
            </a:endParaRPr>
          </a:p>
        </p:txBody>
      </p:sp>
      <p:pic>
        <p:nvPicPr>
          <p:cNvPr id="116" name="Google Shape;116;p22"/>
          <p:cNvPicPr preferRelativeResize="0"/>
          <p:nvPr/>
        </p:nvPicPr>
        <p:blipFill>
          <a:blip r:embed="rId3">
            <a:alphaModFix/>
          </a:blip>
          <a:stretch>
            <a:fillRect/>
          </a:stretch>
        </p:blipFill>
        <p:spPr>
          <a:xfrm>
            <a:off x="5304775" y="1636875"/>
            <a:ext cx="3671400" cy="2447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20" name="Shape 120"/>
        <p:cNvGrpSpPr/>
        <p:nvPr/>
      </p:nvGrpSpPr>
      <p:grpSpPr>
        <a:xfrm>
          <a:off x="0" y="0"/>
          <a:ext cx="0" cy="0"/>
          <a:chOff x="0" y="0"/>
          <a:chExt cx="0" cy="0"/>
        </a:xfrm>
      </p:grpSpPr>
      <p:sp>
        <p:nvSpPr>
          <p:cNvPr id="121" name="Google Shape;12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Difference in Treatment By Law Enforcement</a:t>
            </a:r>
            <a:endParaRPr/>
          </a:p>
        </p:txBody>
      </p:sp>
      <p:sp>
        <p:nvSpPr>
          <p:cNvPr id="122" name="Google Shape;122;p23"/>
          <p:cNvSpPr txBox="1"/>
          <p:nvPr>
            <p:ph idx="1" type="body"/>
          </p:nvPr>
        </p:nvSpPr>
        <p:spPr>
          <a:xfrm>
            <a:off x="398225" y="1017725"/>
            <a:ext cx="5008500" cy="3416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Times New Roman"/>
              <a:buChar char="●"/>
            </a:pPr>
            <a:r>
              <a:rPr lang="en" sz="1400">
                <a:latin typeface="Times New Roman"/>
                <a:ea typeface="Times New Roman"/>
                <a:cs typeface="Times New Roman"/>
                <a:sym typeface="Times New Roman"/>
              </a:rPr>
              <a:t>Since the start of the pandemic, there have been many documented cases of the different ways police have dealt with people failing to practice social distancing rules.</a:t>
            </a:r>
            <a:endParaRPr sz="1400">
              <a:latin typeface="Times New Roman"/>
              <a:ea typeface="Times New Roman"/>
              <a:cs typeface="Times New Roman"/>
              <a:sym typeface="Times New Roman"/>
            </a:endParaRPr>
          </a:p>
          <a:p>
            <a:pPr indent="-317500" lvl="0" marL="457200" rtl="0" algn="l">
              <a:lnSpc>
                <a:spcPct val="100000"/>
              </a:lnSpc>
              <a:spcBef>
                <a:spcPts val="0"/>
              </a:spcBef>
              <a:spcAft>
                <a:spcPts val="0"/>
              </a:spcAft>
              <a:buSzPts val="1400"/>
              <a:buFont typeface="Times New Roman"/>
              <a:buChar char="●"/>
            </a:pPr>
            <a:r>
              <a:rPr lang="en" sz="1400">
                <a:latin typeface="Times New Roman"/>
                <a:ea typeface="Times New Roman"/>
                <a:cs typeface="Times New Roman"/>
                <a:sym typeface="Times New Roman"/>
              </a:rPr>
              <a:t>In white areas/communities </a:t>
            </a:r>
            <a:r>
              <a:rPr lang="en" sz="1400">
                <a:latin typeface="Times New Roman"/>
                <a:ea typeface="Times New Roman"/>
                <a:cs typeface="Times New Roman"/>
                <a:sym typeface="Times New Roman"/>
              </a:rPr>
              <a:t>during</a:t>
            </a:r>
            <a:r>
              <a:rPr lang="en" sz="1400">
                <a:latin typeface="Times New Roman"/>
                <a:ea typeface="Times New Roman"/>
                <a:cs typeface="Times New Roman"/>
                <a:sym typeface="Times New Roman"/>
              </a:rPr>
              <a:t> the summer for example, it was common to see hundreds of people gathered at parks in large groups without masks.</a:t>
            </a:r>
            <a:endParaRPr sz="1400">
              <a:latin typeface="Times New Roman"/>
              <a:ea typeface="Times New Roman"/>
              <a:cs typeface="Times New Roman"/>
              <a:sym typeface="Times New Roman"/>
            </a:endParaRPr>
          </a:p>
          <a:p>
            <a:pPr indent="-317500" lvl="1" marL="914400" rtl="0" algn="l">
              <a:lnSpc>
                <a:spcPct val="100000"/>
              </a:lnSpc>
              <a:spcBef>
                <a:spcPts val="0"/>
              </a:spcBef>
              <a:spcAft>
                <a:spcPts val="0"/>
              </a:spcAft>
              <a:buSzPts val="1400"/>
              <a:buFont typeface="Times New Roman"/>
              <a:buChar char="○"/>
            </a:pPr>
            <a:r>
              <a:rPr lang="en">
                <a:latin typeface="Times New Roman"/>
                <a:ea typeface="Times New Roman"/>
                <a:cs typeface="Times New Roman"/>
                <a:sym typeface="Times New Roman"/>
              </a:rPr>
              <a:t>The police would then proceed to hand out masks and ask these individuals to kindly put them on</a:t>
            </a:r>
            <a:endParaRPr>
              <a:latin typeface="Times New Roman"/>
              <a:ea typeface="Times New Roman"/>
              <a:cs typeface="Times New Roman"/>
              <a:sym typeface="Times New Roman"/>
            </a:endParaRPr>
          </a:p>
          <a:p>
            <a:pPr indent="-317500" lvl="0" marL="457200" rtl="0" algn="l">
              <a:lnSpc>
                <a:spcPct val="100000"/>
              </a:lnSpc>
              <a:spcBef>
                <a:spcPts val="0"/>
              </a:spcBef>
              <a:spcAft>
                <a:spcPts val="0"/>
              </a:spcAft>
              <a:buSzPts val="1400"/>
              <a:buFont typeface="Times New Roman"/>
              <a:buChar char="●"/>
            </a:pPr>
            <a:r>
              <a:rPr lang="en" sz="1400">
                <a:latin typeface="Times New Roman"/>
                <a:ea typeface="Times New Roman"/>
                <a:cs typeface="Times New Roman"/>
                <a:sym typeface="Times New Roman"/>
              </a:rPr>
              <a:t>In African American communities however it was a drastically different images, there were many instances where police used violence in order to deal with anyone disobeying social distancing rules</a:t>
            </a:r>
            <a:endParaRPr sz="1400">
              <a:latin typeface="Times New Roman"/>
              <a:ea typeface="Times New Roman"/>
              <a:cs typeface="Times New Roman"/>
              <a:sym typeface="Times New Roman"/>
            </a:endParaRPr>
          </a:p>
          <a:p>
            <a:pPr indent="-317500" lvl="1" marL="914400" rtl="0" algn="l">
              <a:lnSpc>
                <a:spcPct val="100000"/>
              </a:lnSpc>
              <a:spcBef>
                <a:spcPts val="0"/>
              </a:spcBef>
              <a:spcAft>
                <a:spcPts val="0"/>
              </a:spcAft>
              <a:buSzPts val="1400"/>
              <a:buFont typeface="Times New Roman"/>
              <a:buChar char="○"/>
            </a:pPr>
            <a:r>
              <a:rPr lang="en">
                <a:latin typeface="Times New Roman"/>
                <a:ea typeface="Times New Roman"/>
                <a:cs typeface="Times New Roman"/>
                <a:sym typeface="Times New Roman"/>
              </a:rPr>
              <a:t>The second image for example is from a video where police used </a:t>
            </a:r>
            <a:r>
              <a:rPr lang="en">
                <a:latin typeface="Times New Roman"/>
                <a:ea typeface="Times New Roman"/>
                <a:cs typeface="Times New Roman"/>
                <a:sym typeface="Times New Roman"/>
              </a:rPr>
              <a:t>violence</a:t>
            </a:r>
            <a:r>
              <a:rPr lang="en">
                <a:latin typeface="Times New Roman"/>
                <a:ea typeface="Times New Roman"/>
                <a:cs typeface="Times New Roman"/>
                <a:sym typeface="Times New Roman"/>
              </a:rPr>
              <a:t> to arrest a man who was not following social distancing rules</a:t>
            </a:r>
            <a:endParaRPr>
              <a:latin typeface="Times New Roman"/>
              <a:ea typeface="Times New Roman"/>
              <a:cs typeface="Times New Roman"/>
              <a:sym typeface="Times New Roman"/>
            </a:endParaRPr>
          </a:p>
          <a:p>
            <a:pPr indent="0" lvl="0" marL="0" rtl="0" algn="l">
              <a:lnSpc>
                <a:spcPct val="100000"/>
              </a:lnSpc>
              <a:spcBef>
                <a:spcPts val="1600"/>
              </a:spcBef>
              <a:spcAft>
                <a:spcPts val="1600"/>
              </a:spcAft>
              <a:buNone/>
            </a:pPr>
            <a:r>
              <a:t/>
            </a:r>
            <a:endParaRPr sz="1400">
              <a:latin typeface="Times New Roman"/>
              <a:ea typeface="Times New Roman"/>
              <a:cs typeface="Times New Roman"/>
              <a:sym typeface="Times New Roman"/>
            </a:endParaRPr>
          </a:p>
        </p:txBody>
      </p:sp>
      <p:pic>
        <p:nvPicPr>
          <p:cNvPr id="123" name="Google Shape;123;p23"/>
          <p:cNvPicPr preferRelativeResize="0"/>
          <p:nvPr/>
        </p:nvPicPr>
        <p:blipFill>
          <a:blip r:embed="rId3">
            <a:alphaModFix/>
          </a:blip>
          <a:stretch>
            <a:fillRect/>
          </a:stretch>
        </p:blipFill>
        <p:spPr>
          <a:xfrm>
            <a:off x="5683675" y="1061000"/>
            <a:ext cx="2266500" cy="1568875"/>
          </a:xfrm>
          <a:prstGeom prst="rect">
            <a:avLst/>
          </a:prstGeom>
          <a:noFill/>
          <a:ln>
            <a:noFill/>
          </a:ln>
        </p:spPr>
      </p:pic>
      <p:pic>
        <p:nvPicPr>
          <p:cNvPr id="124" name="Google Shape;124;p23"/>
          <p:cNvPicPr preferRelativeResize="0"/>
          <p:nvPr/>
        </p:nvPicPr>
        <p:blipFill>
          <a:blip r:embed="rId4">
            <a:alphaModFix/>
          </a:blip>
          <a:stretch>
            <a:fillRect/>
          </a:stretch>
        </p:blipFill>
        <p:spPr>
          <a:xfrm>
            <a:off x="5759575" y="2782275"/>
            <a:ext cx="2314575" cy="198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Social Distancing Has Impacted Communities</a:t>
            </a:r>
            <a:endParaRPr/>
          </a:p>
        </p:txBody>
      </p:sp>
      <p:sp>
        <p:nvSpPr>
          <p:cNvPr id="130" name="Google Shape;130;p24"/>
          <p:cNvSpPr txBox="1"/>
          <p:nvPr>
            <p:ph idx="1" type="body"/>
          </p:nvPr>
        </p:nvSpPr>
        <p:spPr>
          <a:xfrm>
            <a:off x="311700" y="1152475"/>
            <a:ext cx="48144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As we are constantly being told to keep our distance from everyone outside of our immediate family, social ties within these close knit communities have been </a:t>
            </a:r>
            <a:r>
              <a:rPr lang="en" sz="1400">
                <a:latin typeface="Times New Roman"/>
                <a:ea typeface="Times New Roman"/>
                <a:cs typeface="Times New Roman"/>
                <a:sym typeface="Times New Roman"/>
              </a:rPr>
              <a:t>adversely</a:t>
            </a:r>
            <a:r>
              <a:rPr lang="en" sz="1400">
                <a:latin typeface="Times New Roman"/>
                <a:ea typeface="Times New Roman"/>
                <a:cs typeface="Times New Roman"/>
                <a:sym typeface="Times New Roman"/>
              </a:rPr>
              <a:t> </a:t>
            </a:r>
            <a:r>
              <a:rPr lang="en" sz="1400">
                <a:latin typeface="Times New Roman"/>
                <a:ea typeface="Times New Roman"/>
                <a:cs typeface="Times New Roman"/>
                <a:sym typeface="Times New Roman"/>
              </a:rPr>
              <a:t>affected</a:t>
            </a:r>
            <a:r>
              <a:rPr lang="en" sz="1400">
                <a:latin typeface="Times New Roman"/>
                <a:ea typeface="Times New Roman"/>
                <a:cs typeface="Times New Roman"/>
                <a:sym typeface="Times New Roman"/>
              </a:rPr>
              <a:t>.</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Students have lost the ability to interact with their classmates and teachers, grandparents have been </a:t>
            </a:r>
            <a:r>
              <a:rPr lang="en" sz="1400">
                <a:latin typeface="Times New Roman"/>
                <a:ea typeface="Times New Roman"/>
                <a:cs typeface="Times New Roman"/>
                <a:sym typeface="Times New Roman"/>
              </a:rPr>
              <a:t>separated</a:t>
            </a:r>
            <a:r>
              <a:rPr lang="en" sz="1400">
                <a:latin typeface="Times New Roman"/>
                <a:ea typeface="Times New Roman"/>
                <a:cs typeface="Times New Roman"/>
                <a:sym typeface="Times New Roman"/>
              </a:rPr>
              <a:t> from their families( as those who are 70 and up are considered to be in the highest risk group) neighbors now have to keep their distance from one another, and workers are now forced to work in isolation.</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It has also been reported that the loss of human interaction and extended self isolation are </a:t>
            </a:r>
            <a:r>
              <a:rPr lang="en" sz="1400">
                <a:latin typeface="Times New Roman"/>
                <a:ea typeface="Times New Roman"/>
                <a:cs typeface="Times New Roman"/>
                <a:sym typeface="Times New Roman"/>
              </a:rPr>
              <a:t>extremely</a:t>
            </a:r>
            <a:r>
              <a:rPr lang="en" sz="1400">
                <a:latin typeface="Times New Roman"/>
                <a:ea typeface="Times New Roman"/>
                <a:cs typeface="Times New Roman"/>
                <a:sym typeface="Times New Roman"/>
              </a:rPr>
              <a:t> </a:t>
            </a:r>
            <a:r>
              <a:rPr lang="en" sz="1400">
                <a:latin typeface="Times New Roman"/>
                <a:ea typeface="Times New Roman"/>
                <a:cs typeface="Times New Roman"/>
                <a:sym typeface="Times New Roman"/>
              </a:rPr>
              <a:t>detrimental</a:t>
            </a:r>
            <a:r>
              <a:rPr lang="en" sz="1400">
                <a:latin typeface="Times New Roman"/>
                <a:ea typeface="Times New Roman"/>
                <a:cs typeface="Times New Roman"/>
                <a:sym typeface="Times New Roman"/>
              </a:rPr>
              <a:t> to mental health.</a:t>
            </a:r>
            <a:endParaRPr sz="1400">
              <a:latin typeface="Times New Roman"/>
              <a:ea typeface="Times New Roman"/>
              <a:cs typeface="Times New Roman"/>
              <a:sym typeface="Times New Roman"/>
            </a:endParaRPr>
          </a:p>
        </p:txBody>
      </p:sp>
      <p:pic>
        <p:nvPicPr>
          <p:cNvPr id="131" name="Google Shape;131;p24"/>
          <p:cNvPicPr preferRelativeResize="0"/>
          <p:nvPr/>
        </p:nvPicPr>
        <p:blipFill>
          <a:blip r:embed="rId3">
            <a:alphaModFix/>
          </a:blip>
          <a:stretch>
            <a:fillRect/>
          </a:stretch>
        </p:blipFill>
        <p:spPr>
          <a:xfrm>
            <a:off x="5195000" y="1317125"/>
            <a:ext cx="3713098" cy="250924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56900"/>
            <a:ext cx="8520600" cy="9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LIVING IN POVERTY AND BEING AN ESSENTIAL WORKER</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37" name="Google Shape;137;p25"/>
          <p:cNvSpPr txBox="1"/>
          <p:nvPr>
            <p:ph idx="1" type="body"/>
          </p:nvPr>
        </p:nvSpPr>
        <p:spPr>
          <a:xfrm>
            <a:off x="0" y="1244875"/>
            <a:ext cx="5071200" cy="3846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The socioeconomic discrimination has confined African Americans to overpopulated housing estates (ghettos) and low-wage jobs. </a:t>
            </a:r>
            <a:endParaRPr sz="1600">
              <a:solidFill>
                <a:srgbClr val="000000"/>
              </a:solidFill>
              <a:latin typeface="Times New Roman"/>
              <a:ea typeface="Times New Roman"/>
              <a:cs typeface="Times New Roman"/>
              <a:sym typeface="Times New Roman"/>
            </a:endParaRPr>
          </a:p>
          <a:p>
            <a:pPr indent="-330200" lvl="0" marL="457200" rtl="0" algn="l">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 African Americans have always been the essential or sacrificial workers used to ensure the continuity of this economy.</a:t>
            </a:r>
            <a:endParaRPr sz="1600">
              <a:solidFill>
                <a:srgbClr val="000000"/>
              </a:solidFill>
              <a:latin typeface="Times New Roman"/>
              <a:ea typeface="Times New Roman"/>
              <a:cs typeface="Times New Roman"/>
              <a:sym typeface="Times New Roman"/>
            </a:endParaRPr>
          </a:p>
          <a:p>
            <a:pPr indent="-330200" lvl="0" marL="457200" rtl="0" algn="l">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A large number of African Americans work in retail, home healthcare, mass transit, plant factories, and prisons/jails where social distancing is almost impossible. As a result, African Americans became more vulnerable to the disease combined with inadequate access to proper healthcare in their communities</a:t>
            </a:r>
            <a:endParaRPr sz="1600">
              <a:solidFill>
                <a:srgbClr val="000000"/>
              </a:solidFill>
              <a:latin typeface="Times New Roman"/>
              <a:ea typeface="Times New Roman"/>
              <a:cs typeface="Times New Roman"/>
              <a:sym typeface="Times New Roman"/>
            </a:endParaRPr>
          </a:p>
        </p:txBody>
      </p:sp>
      <p:pic>
        <p:nvPicPr>
          <p:cNvPr id="138" name="Google Shape;138;p25"/>
          <p:cNvPicPr preferRelativeResize="0"/>
          <p:nvPr/>
        </p:nvPicPr>
        <p:blipFill>
          <a:blip r:embed="rId3">
            <a:alphaModFix/>
          </a:blip>
          <a:stretch>
            <a:fillRect/>
          </a:stretch>
        </p:blipFill>
        <p:spPr>
          <a:xfrm>
            <a:off x="5190350" y="1244875"/>
            <a:ext cx="3953649" cy="3846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142" name="Shape 142"/>
        <p:cNvGrpSpPr/>
        <p:nvPr/>
      </p:nvGrpSpPr>
      <p:grpSpPr>
        <a:xfrm>
          <a:off x="0" y="0"/>
          <a:ext cx="0" cy="0"/>
          <a:chOff x="0" y="0"/>
          <a:chExt cx="0" cy="0"/>
        </a:xfrm>
      </p:grpSpPr>
      <p:sp>
        <p:nvSpPr>
          <p:cNvPr id="143" name="Google Shape;143;p26"/>
          <p:cNvSpPr txBox="1"/>
          <p:nvPr>
            <p:ph type="title"/>
          </p:nvPr>
        </p:nvSpPr>
        <p:spPr>
          <a:xfrm>
            <a:off x="311700" y="242050"/>
            <a:ext cx="8520600" cy="10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LIVING IN POVERTY AND BEING AN ESSENTIAL WORKER Cont….</a:t>
            </a:r>
            <a:endParaRPr>
              <a:latin typeface="Times New Roman"/>
              <a:ea typeface="Times New Roman"/>
              <a:cs typeface="Times New Roman"/>
              <a:sym typeface="Times New Roman"/>
            </a:endParaRPr>
          </a:p>
        </p:txBody>
      </p:sp>
      <p:sp>
        <p:nvSpPr>
          <p:cNvPr id="144" name="Google Shape;144;p26"/>
          <p:cNvSpPr txBox="1"/>
          <p:nvPr>
            <p:ph idx="1" type="body"/>
          </p:nvPr>
        </p:nvSpPr>
        <p:spPr>
          <a:xfrm>
            <a:off x="0" y="1365825"/>
            <a:ext cx="5619000" cy="3699900"/>
          </a:xfrm>
          <a:prstGeom prst="rect">
            <a:avLst/>
          </a:prstGeom>
        </p:spPr>
        <p:txBody>
          <a:bodyPr anchorCtr="0" anchor="t" bIns="91425" lIns="91425" spcFirstLastPara="1" rIns="91425" wrap="square" tIns="91425">
            <a:noAutofit/>
          </a:bodyPr>
          <a:lstStyle/>
          <a:p>
            <a:pPr indent="-317500" lvl="0" marL="457200" rtl="0" algn="l">
              <a:spcBef>
                <a:spcPts val="120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The 2010 US Census revealed that 15.1% of Americans live in poverty (defined by a household income of $22,314 for a family of 4).</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African Americans have the highest poverty rate among racial/ethnic groups (27.4%), with lower median incomes for rural than urban African American households</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Many African Americans reside in small and/or multi-generational homes with extended families, use public transportation to commute to jobs and other places, and many of them are “essential” workers (like janitors and delivery workers), which means face-to-face contact with many people (often without adequate personal protective equipment). This makes social distancing and self- isolation virtually impossible, and it increases the risk of exposure </a:t>
            </a:r>
            <a:endParaRPr sz="1400">
              <a:solidFill>
                <a:srgbClr val="000000"/>
              </a:solidFill>
              <a:latin typeface="Times New Roman"/>
              <a:ea typeface="Times New Roman"/>
              <a:cs typeface="Times New Roman"/>
              <a:sym typeface="Times New Roman"/>
            </a:endParaRPr>
          </a:p>
          <a:p>
            <a:pPr indent="0" lvl="0" marL="457200" rtl="0" algn="l">
              <a:spcBef>
                <a:spcPts val="1200"/>
              </a:spcBef>
              <a:spcAft>
                <a:spcPts val="0"/>
              </a:spcAft>
              <a:buNone/>
            </a:pPr>
            <a:r>
              <a:t/>
            </a:r>
            <a:endParaRPr sz="14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400">
              <a:solidFill>
                <a:schemeClr val="dk1"/>
              </a:solidFill>
              <a:latin typeface="Times New Roman"/>
              <a:ea typeface="Times New Roman"/>
              <a:cs typeface="Times New Roman"/>
              <a:sym typeface="Times New Roman"/>
            </a:endParaRPr>
          </a:p>
        </p:txBody>
      </p:sp>
      <p:pic>
        <p:nvPicPr>
          <p:cNvPr id="145" name="Google Shape;145;p26"/>
          <p:cNvPicPr preferRelativeResize="0"/>
          <p:nvPr/>
        </p:nvPicPr>
        <p:blipFill>
          <a:blip r:embed="rId3">
            <a:alphaModFix/>
          </a:blip>
          <a:stretch>
            <a:fillRect/>
          </a:stretch>
        </p:blipFill>
        <p:spPr>
          <a:xfrm>
            <a:off x="5771400" y="1322650"/>
            <a:ext cx="3372602" cy="38208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149" name="Shape 149"/>
        <p:cNvGrpSpPr/>
        <p:nvPr/>
      </p:nvGrpSpPr>
      <p:grpSpPr>
        <a:xfrm>
          <a:off x="0" y="0"/>
          <a:ext cx="0" cy="0"/>
          <a:chOff x="0" y="0"/>
          <a:chExt cx="0" cy="0"/>
        </a:xfrm>
      </p:grpSpPr>
      <p:sp>
        <p:nvSpPr>
          <p:cNvPr id="150" name="Google Shape;150;p27"/>
          <p:cNvSpPr txBox="1"/>
          <p:nvPr>
            <p:ph type="title"/>
          </p:nvPr>
        </p:nvSpPr>
        <p:spPr>
          <a:xfrm>
            <a:off x="44825" y="0"/>
            <a:ext cx="9099300" cy="6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000000"/>
                </a:solidFill>
                <a:latin typeface="Times New Roman"/>
                <a:ea typeface="Times New Roman"/>
                <a:cs typeface="Times New Roman"/>
                <a:sym typeface="Times New Roman"/>
              </a:rPr>
              <a:t>African American </a:t>
            </a:r>
            <a:r>
              <a:rPr b="1" lang="en" sz="2500">
                <a:solidFill>
                  <a:srgbClr val="000000"/>
                </a:solidFill>
                <a:latin typeface="Times New Roman"/>
                <a:ea typeface="Times New Roman"/>
                <a:cs typeface="Times New Roman"/>
                <a:sym typeface="Times New Roman"/>
              </a:rPr>
              <a:t>Lost Wage Unemployment—And Delays in Aid</a:t>
            </a:r>
            <a:endParaRPr b="1" sz="25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51" name="Google Shape;151;p27"/>
          <p:cNvSpPr txBox="1"/>
          <p:nvPr>
            <p:ph idx="1" type="body"/>
          </p:nvPr>
        </p:nvSpPr>
        <p:spPr>
          <a:xfrm>
            <a:off x="44825" y="624988"/>
            <a:ext cx="5524500" cy="449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33333"/>
                </a:solidFill>
                <a:latin typeface="Times New Roman"/>
                <a:ea typeface="Times New Roman"/>
                <a:cs typeface="Times New Roman"/>
                <a:sym typeface="Times New Roman"/>
              </a:rPr>
              <a:t>In the article </a:t>
            </a:r>
            <a:r>
              <a:rPr lang="en" sz="1400">
                <a:solidFill>
                  <a:srgbClr val="333333"/>
                </a:solidFill>
                <a:latin typeface="Times New Roman"/>
                <a:ea typeface="Times New Roman"/>
                <a:cs typeface="Times New Roman"/>
                <a:sym typeface="Times New Roman"/>
              </a:rPr>
              <a:t>entitled</a:t>
            </a:r>
            <a:r>
              <a:rPr lang="en" sz="1400">
                <a:solidFill>
                  <a:srgbClr val="333333"/>
                </a:solidFill>
                <a:latin typeface="Times New Roman"/>
                <a:ea typeface="Times New Roman"/>
                <a:cs typeface="Times New Roman"/>
                <a:sym typeface="Times New Roman"/>
              </a:rPr>
              <a:t> </a:t>
            </a:r>
            <a:r>
              <a:rPr b="1" lang="en" sz="1400">
                <a:solidFill>
                  <a:srgbClr val="333333"/>
                </a:solidFill>
                <a:latin typeface="Times New Roman"/>
                <a:ea typeface="Times New Roman"/>
                <a:cs typeface="Times New Roman"/>
                <a:sym typeface="Times New Roman"/>
              </a:rPr>
              <a:t>Covid And Race: Households Of Color Suffer Most From Pandemic’s Financial Consequences Despite Trillions In Aid by Kelly Anne Smith states:</a:t>
            </a:r>
            <a:endParaRPr sz="1400">
              <a:solidFill>
                <a:srgbClr val="333333"/>
              </a:solidFill>
              <a:latin typeface="Times New Roman"/>
              <a:ea typeface="Times New Roman"/>
              <a:cs typeface="Times New Roman"/>
              <a:sym typeface="Times New Roman"/>
            </a:endParaRPr>
          </a:p>
          <a:p>
            <a:pPr indent="-317500" lvl="0" marL="457200" rtl="0" algn="l">
              <a:spcBef>
                <a:spcPts val="160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Four in 10 Latino and Black households and half of Native American households have had their wages or hours reduced, are furloughed and have lost their jobs entirely. </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(17%) of black households have already fallen behind on their payments</a:t>
            </a:r>
            <a:endParaRPr sz="1400">
              <a:solidFill>
                <a:srgbClr val="000000"/>
              </a:solidFill>
              <a:latin typeface="Times New Roman"/>
              <a:ea typeface="Times New Roman"/>
              <a:cs typeface="Times New Roman"/>
              <a:sym typeface="Times New Roman"/>
            </a:endParaRPr>
          </a:p>
          <a:p>
            <a:pPr indent="-317500" lvl="0" marL="457200" rtl="0" algn="l">
              <a:lnSpc>
                <a:spcPct val="166666"/>
              </a:lnSpc>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Black Americans receive lower earnings than their white counterparts; Black workers made 14.9% less than their white counterparts in 2019, according to the </a:t>
            </a:r>
            <a:r>
              <a:rPr b="1" lang="en" sz="1400">
                <a:solidFill>
                  <a:srgbClr val="000000"/>
                </a:solidFill>
                <a:latin typeface="Times New Roman"/>
                <a:ea typeface="Times New Roman"/>
                <a:cs typeface="Times New Roman"/>
                <a:sym typeface="Times New Roman"/>
              </a:rPr>
              <a:t>Economic Policy Institute’s (EPI) </a:t>
            </a:r>
            <a:r>
              <a:rPr lang="en" sz="1400">
                <a:solidFill>
                  <a:srgbClr val="000000"/>
                </a:solidFill>
                <a:latin typeface="Times New Roman"/>
                <a:ea typeface="Times New Roman"/>
                <a:cs typeface="Times New Roman"/>
                <a:sym typeface="Times New Roman"/>
              </a:rPr>
              <a:t>wage report. The report also found that Black and Latino workers are paid less at almost every education level, compared to their white counterparts.</a:t>
            </a:r>
            <a:endParaRPr sz="1400">
              <a:solidFill>
                <a:srgbClr val="000000"/>
              </a:solidFill>
              <a:latin typeface="Times New Roman"/>
              <a:ea typeface="Times New Roman"/>
              <a:cs typeface="Times New Roman"/>
              <a:sym typeface="Times New Roman"/>
            </a:endParaRPr>
          </a:p>
          <a:p>
            <a:pPr indent="0" lvl="0" marL="457200" rtl="0" algn="l">
              <a:spcBef>
                <a:spcPts val="1400"/>
              </a:spcBef>
              <a:spcAft>
                <a:spcPts val="0"/>
              </a:spcAft>
              <a:buNone/>
            </a:pPr>
            <a:r>
              <a:t/>
            </a:r>
            <a:endParaRPr sz="1400">
              <a:solidFill>
                <a:schemeClr val="dk1"/>
              </a:solidFill>
              <a:latin typeface="Times New Roman"/>
              <a:ea typeface="Times New Roman"/>
              <a:cs typeface="Times New Roman"/>
              <a:sym typeface="Times New Roman"/>
            </a:endParaRPr>
          </a:p>
          <a:p>
            <a:pPr indent="0" lvl="0" marL="457200" rtl="0" algn="l">
              <a:spcBef>
                <a:spcPts val="0"/>
              </a:spcBef>
              <a:spcAft>
                <a:spcPts val="1600"/>
              </a:spcAft>
              <a:buNone/>
            </a:pPr>
            <a:r>
              <a:t/>
            </a:r>
            <a:endParaRPr sz="1400">
              <a:solidFill>
                <a:srgbClr val="333333"/>
              </a:solidFill>
              <a:highlight>
                <a:srgbClr val="FCFCFC"/>
              </a:highlight>
              <a:latin typeface="Times New Roman"/>
              <a:ea typeface="Times New Roman"/>
              <a:cs typeface="Times New Roman"/>
              <a:sym typeface="Times New Roman"/>
            </a:endParaRPr>
          </a:p>
        </p:txBody>
      </p:sp>
      <p:pic>
        <p:nvPicPr>
          <p:cNvPr id="152" name="Google Shape;152;p27"/>
          <p:cNvPicPr preferRelativeResize="0"/>
          <p:nvPr/>
        </p:nvPicPr>
        <p:blipFill>
          <a:blip r:embed="rId3">
            <a:alphaModFix/>
          </a:blip>
          <a:stretch>
            <a:fillRect/>
          </a:stretch>
        </p:blipFill>
        <p:spPr>
          <a:xfrm>
            <a:off x="5537850" y="650100"/>
            <a:ext cx="3606152" cy="44485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156" name="Shape 156"/>
        <p:cNvGrpSpPr/>
        <p:nvPr/>
      </p:nvGrpSpPr>
      <p:grpSpPr>
        <a:xfrm>
          <a:off x="0" y="0"/>
          <a:ext cx="0" cy="0"/>
          <a:chOff x="0" y="0"/>
          <a:chExt cx="0" cy="0"/>
        </a:xfrm>
      </p:grpSpPr>
      <p:sp>
        <p:nvSpPr>
          <p:cNvPr id="157" name="Google Shape;157;p28"/>
          <p:cNvSpPr txBox="1"/>
          <p:nvPr>
            <p:ph type="title"/>
          </p:nvPr>
        </p:nvSpPr>
        <p:spPr>
          <a:xfrm>
            <a:off x="43225" y="0"/>
            <a:ext cx="8789100" cy="752100"/>
          </a:xfrm>
          <a:prstGeom prst="rect">
            <a:avLst/>
          </a:prstGeom>
        </p:spPr>
        <p:txBody>
          <a:bodyPr anchorCtr="0" anchor="t" bIns="91425" lIns="91425" spcFirstLastPara="1" rIns="91425" wrap="square" tIns="91425">
            <a:noAutofit/>
          </a:bodyPr>
          <a:lstStyle/>
          <a:p>
            <a:pPr indent="0" lvl="0" marL="0" rtl="0" algn="ctr">
              <a:lnSpc>
                <a:spcPct val="130000"/>
              </a:lnSpc>
              <a:spcBef>
                <a:spcPts val="0"/>
              </a:spcBef>
              <a:spcAft>
                <a:spcPts val="0"/>
              </a:spcAft>
              <a:buClr>
                <a:schemeClr val="dk1"/>
              </a:buClr>
              <a:buSzPts val="1100"/>
              <a:buFont typeface="Arial"/>
              <a:buNone/>
            </a:pPr>
            <a:r>
              <a:rPr b="1" lang="en">
                <a:solidFill>
                  <a:srgbClr val="000000"/>
                </a:solidFill>
                <a:latin typeface="Times New Roman"/>
                <a:ea typeface="Times New Roman"/>
                <a:cs typeface="Times New Roman"/>
                <a:sym typeface="Times New Roman"/>
              </a:rPr>
              <a:t>Blacks Struggle To Pay For Essentials During Pandemic</a:t>
            </a:r>
            <a:endParaRPr b="1">
              <a:solidFill>
                <a:srgbClr val="000000"/>
              </a:solidFill>
              <a:latin typeface="Times New Roman"/>
              <a:ea typeface="Times New Roman"/>
              <a:cs typeface="Times New Roman"/>
              <a:sym typeface="Times New Roman"/>
            </a:endParaRPr>
          </a:p>
          <a:p>
            <a:pPr indent="0" lvl="0" marL="0" rtl="0" algn="l">
              <a:spcBef>
                <a:spcPts val="2500"/>
              </a:spcBef>
              <a:spcAft>
                <a:spcPts val="0"/>
              </a:spcAft>
              <a:buNone/>
            </a:pPr>
            <a:r>
              <a:t/>
            </a:r>
            <a:endParaRPr/>
          </a:p>
        </p:txBody>
      </p:sp>
      <p:sp>
        <p:nvSpPr>
          <p:cNvPr id="158" name="Google Shape;158;p28"/>
          <p:cNvSpPr txBox="1"/>
          <p:nvPr>
            <p:ph idx="1" type="body"/>
          </p:nvPr>
        </p:nvSpPr>
        <p:spPr>
          <a:xfrm>
            <a:off x="0" y="752050"/>
            <a:ext cx="5160900" cy="439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latin typeface="Times New Roman"/>
                <a:ea typeface="Times New Roman"/>
                <a:cs typeface="Times New Roman"/>
                <a:sym typeface="Times New Roman"/>
              </a:rPr>
              <a:t>The article entitled </a:t>
            </a:r>
            <a:r>
              <a:rPr b="1" lang="en" sz="1400">
                <a:solidFill>
                  <a:srgbClr val="000000"/>
                </a:solidFill>
                <a:latin typeface="Times New Roman"/>
                <a:ea typeface="Times New Roman"/>
                <a:cs typeface="Times New Roman"/>
                <a:sym typeface="Times New Roman"/>
              </a:rPr>
              <a:t>How The Pandemic Is Widening The Racial Wealth Gap by Rhitu ChatterJee </a:t>
            </a:r>
            <a:r>
              <a:rPr lang="en" sz="1400">
                <a:solidFill>
                  <a:srgbClr val="000000"/>
                </a:solidFill>
                <a:latin typeface="Times New Roman"/>
                <a:ea typeface="Times New Roman"/>
                <a:cs typeface="Times New Roman"/>
                <a:sym typeface="Times New Roman"/>
              </a:rPr>
              <a:t>recorded the economic crisis of various minority groups. Here are the findings for African Americans:</a:t>
            </a:r>
            <a:endParaRPr sz="1400">
              <a:solidFill>
                <a:srgbClr val="000000"/>
              </a:solidFill>
              <a:latin typeface="Times New Roman"/>
              <a:ea typeface="Times New Roman"/>
              <a:cs typeface="Times New Roman"/>
              <a:sym typeface="Times New Roman"/>
            </a:endParaRPr>
          </a:p>
          <a:p>
            <a:pPr indent="-317500" lvl="0" marL="457200" rtl="0" algn="l">
              <a:spcBef>
                <a:spcPts val="160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28% of Black reported they're having problems paying rent or mortgages. </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22% of Black reported they are struggling to afford food</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60% of blacks  report serious </a:t>
            </a:r>
            <a:r>
              <a:rPr lang="en" sz="1400">
                <a:solidFill>
                  <a:srgbClr val="000000"/>
                </a:solidFill>
                <a:latin typeface="Times New Roman"/>
                <a:ea typeface="Times New Roman"/>
                <a:cs typeface="Times New Roman"/>
                <a:sym typeface="Times New Roman"/>
              </a:rPr>
              <a:t>financial</a:t>
            </a:r>
            <a:r>
              <a:rPr lang="en" sz="1400">
                <a:solidFill>
                  <a:srgbClr val="000000"/>
                </a:solidFill>
                <a:latin typeface="Times New Roman"/>
                <a:ea typeface="Times New Roman"/>
                <a:cs typeface="Times New Roman"/>
                <a:sym typeface="Times New Roman"/>
              </a:rPr>
              <a:t> problems</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41% of blacks report using all or most of their savings</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31% of blacks report having serious problems paying credit cards/loans/debt</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18% of blacks report having serious problems affording medical care</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21% of blacks report  having serious problems making car payment</a:t>
            </a:r>
            <a:endParaRPr sz="14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17% reported other serious </a:t>
            </a:r>
            <a:r>
              <a:rPr lang="en" sz="1400">
                <a:solidFill>
                  <a:srgbClr val="000000"/>
                </a:solidFill>
                <a:latin typeface="Times New Roman"/>
                <a:ea typeface="Times New Roman"/>
                <a:cs typeface="Times New Roman"/>
                <a:sym typeface="Times New Roman"/>
              </a:rPr>
              <a:t>financial</a:t>
            </a:r>
            <a:r>
              <a:rPr lang="en" sz="1400">
                <a:solidFill>
                  <a:srgbClr val="000000"/>
                </a:solidFill>
                <a:latin typeface="Times New Roman"/>
                <a:ea typeface="Times New Roman"/>
                <a:cs typeface="Times New Roman"/>
                <a:sym typeface="Times New Roman"/>
              </a:rPr>
              <a:t> problems</a:t>
            </a:r>
            <a:endParaRPr sz="14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t/>
            </a:r>
            <a:endParaRPr sz="1400">
              <a:solidFill>
                <a:srgbClr val="000000"/>
              </a:solidFill>
              <a:latin typeface="Times New Roman"/>
              <a:ea typeface="Times New Roman"/>
              <a:cs typeface="Times New Roman"/>
              <a:sym typeface="Times New Roman"/>
            </a:endParaRPr>
          </a:p>
        </p:txBody>
      </p:sp>
      <p:pic>
        <p:nvPicPr>
          <p:cNvPr id="159" name="Google Shape;159;p28"/>
          <p:cNvPicPr preferRelativeResize="0"/>
          <p:nvPr/>
        </p:nvPicPr>
        <p:blipFill>
          <a:blip r:embed="rId3">
            <a:alphaModFix/>
          </a:blip>
          <a:stretch>
            <a:fillRect/>
          </a:stretch>
        </p:blipFill>
        <p:spPr>
          <a:xfrm>
            <a:off x="5247083" y="752100"/>
            <a:ext cx="3896918" cy="43912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163" name="Shape 163"/>
        <p:cNvGrpSpPr/>
        <p:nvPr/>
      </p:nvGrpSpPr>
      <p:grpSpPr>
        <a:xfrm>
          <a:off x="0" y="0"/>
          <a:ext cx="0" cy="0"/>
          <a:chOff x="0" y="0"/>
          <a:chExt cx="0" cy="0"/>
        </a:xfrm>
      </p:grpSpPr>
      <p:sp>
        <p:nvSpPr>
          <p:cNvPr id="164" name="Google Shape;164;p29"/>
          <p:cNvSpPr txBox="1"/>
          <p:nvPr>
            <p:ph type="title"/>
          </p:nvPr>
        </p:nvSpPr>
        <p:spPr>
          <a:xfrm>
            <a:off x="0" y="0"/>
            <a:ext cx="8520600" cy="4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Dealing With </a:t>
            </a:r>
            <a:r>
              <a:rPr lang="en"/>
              <a:t>Systematic</a:t>
            </a:r>
            <a:r>
              <a:rPr lang="en"/>
              <a:t> Racism and a Pandemic </a:t>
            </a:r>
            <a:endParaRPr/>
          </a:p>
        </p:txBody>
      </p:sp>
      <p:sp>
        <p:nvSpPr>
          <p:cNvPr id="165" name="Google Shape;165;p29"/>
          <p:cNvSpPr txBox="1"/>
          <p:nvPr>
            <p:ph idx="1" type="body"/>
          </p:nvPr>
        </p:nvSpPr>
        <p:spPr>
          <a:xfrm>
            <a:off x="0" y="475500"/>
            <a:ext cx="5143500" cy="466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solidFill>
                  <a:srgbClr val="1A1818"/>
                </a:solidFill>
                <a:latin typeface="Times New Roman"/>
                <a:ea typeface="Times New Roman"/>
                <a:cs typeface="Times New Roman"/>
                <a:sym typeface="Times New Roman"/>
              </a:rPr>
              <a:t>In the article entitled During this pandemic, racism is our most urgent public health emergency by Melanie Ferris </a:t>
            </a:r>
            <a:r>
              <a:rPr lang="en" sz="1400">
                <a:solidFill>
                  <a:srgbClr val="1A1818"/>
                </a:solidFill>
                <a:latin typeface="Times New Roman"/>
                <a:ea typeface="Times New Roman"/>
                <a:cs typeface="Times New Roman"/>
                <a:sym typeface="Times New Roman"/>
              </a:rPr>
              <a:t>states the different societal groups that discriminate against african americans</a:t>
            </a:r>
            <a:endParaRPr sz="1400">
              <a:solidFill>
                <a:srgbClr val="1A1818"/>
              </a:solidFill>
              <a:latin typeface="Times New Roman"/>
              <a:ea typeface="Times New Roman"/>
              <a:cs typeface="Times New Roman"/>
              <a:sym typeface="Times New Roman"/>
            </a:endParaRPr>
          </a:p>
          <a:p>
            <a:pPr indent="-304800" lvl="0" marL="457200" rtl="0" algn="l">
              <a:lnSpc>
                <a:spcPct val="100000"/>
              </a:lnSpc>
              <a:spcBef>
                <a:spcPts val="1600"/>
              </a:spcBef>
              <a:spcAft>
                <a:spcPts val="0"/>
              </a:spcAft>
              <a:buSzPts val="1200"/>
              <a:buFont typeface="Times New Roman"/>
              <a:buChar char="●"/>
            </a:pPr>
            <a:r>
              <a:rPr b="1" lang="en" sz="1200">
                <a:solidFill>
                  <a:srgbClr val="1A1818"/>
                </a:solidFill>
                <a:latin typeface="Times New Roman"/>
                <a:ea typeface="Times New Roman"/>
                <a:cs typeface="Times New Roman"/>
                <a:sym typeface="Times New Roman"/>
              </a:rPr>
              <a:t> Criminal justice: </a:t>
            </a:r>
            <a:r>
              <a:rPr lang="en" sz="1200">
                <a:solidFill>
                  <a:srgbClr val="1A1818"/>
                </a:solidFill>
                <a:latin typeface="Times New Roman"/>
                <a:ea typeface="Times New Roman"/>
                <a:cs typeface="Times New Roman"/>
                <a:sym typeface="Times New Roman"/>
              </a:rPr>
              <a:t>A recent study estimated that</a:t>
            </a:r>
            <a:r>
              <a:rPr lang="en" sz="1200">
                <a:solidFill>
                  <a:srgbClr val="000000"/>
                </a:solidFill>
                <a:latin typeface="Times New Roman"/>
                <a:ea typeface="Times New Roman"/>
                <a:cs typeface="Times New Roman"/>
                <a:sym typeface="Times New Roman"/>
              </a:rPr>
              <a:t> 1 in 1,000 Black men will be killed by police, </a:t>
            </a:r>
            <a:r>
              <a:rPr lang="en" sz="1200">
                <a:solidFill>
                  <a:srgbClr val="1A1818"/>
                </a:solidFill>
                <a:latin typeface="Times New Roman"/>
                <a:ea typeface="Times New Roman"/>
                <a:cs typeface="Times New Roman"/>
                <a:sym typeface="Times New Roman"/>
              </a:rPr>
              <a:t>a rate 2.5 times greater than for white men.</a:t>
            </a:r>
            <a:endParaRPr sz="1200">
              <a:solidFill>
                <a:srgbClr val="1A1818"/>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1A1818"/>
              </a:buClr>
              <a:buSzPts val="1200"/>
              <a:buFont typeface="Times New Roman"/>
              <a:buChar char="●"/>
            </a:pPr>
            <a:r>
              <a:rPr lang="en" sz="1200">
                <a:solidFill>
                  <a:srgbClr val="1A1818"/>
                </a:solidFill>
                <a:latin typeface="Times New Roman"/>
                <a:ea typeface="Times New Roman"/>
                <a:cs typeface="Times New Roman"/>
                <a:sym typeface="Times New Roman"/>
              </a:rPr>
              <a:t>Black Americans are “more likely than white Americans to be arrested; once arrested, they are more likely to be convicted; and once convicted, and they are more likely to experience lengthy prison sentences.</a:t>
            </a:r>
            <a:endParaRPr sz="1200">
              <a:solidFill>
                <a:srgbClr val="1A1818"/>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1A1818"/>
              </a:buClr>
              <a:buSzPts val="1200"/>
              <a:buFont typeface="Times New Roman"/>
              <a:buChar char="●"/>
            </a:pPr>
            <a:r>
              <a:rPr b="1" lang="en" sz="1200">
                <a:solidFill>
                  <a:srgbClr val="1A1818"/>
                </a:solidFill>
                <a:latin typeface="Times New Roman"/>
                <a:ea typeface="Times New Roman"/>
                <a:cs typeface="Times New Roman"/>
                <a:sym typeface="Times New Roman"/>
              </a:rPr>
              <a:t>Housing and homeownership</a:t>
            </a:r>
            <a:r>
              <a:rPr lang="en" sz="1200">
                <a:solidFill>
                  <a:srgbClr val="1A1818"/>
                </a:solidFill>
                <a:latin typeface="Times New Roman"/>
                <a:ea typeface="Times New Roman"/>
                <a:cs typeface="Times New Roman"/>
                <a:sym typeface="Times New Roman"/>
              </a:rPr>
              <a:t>: Past policies, including redlining, racial covenants and discriminatory zoning, denied people of color the same opportunities to generate wealth as white homeowners and led to racially segregated neighborhoods</a:t>
            </a:r>
            <a:endParaRPr sz="1200">
              <a:solidFill>
                <a:srgbClr val="1A1818"/>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1A1818"/>
              </a:buClr>
              <a:buSzPts val="1200"/>
              <a:buFont typeface="Times New Roman"/>
              <a:buChar char="●"/>
            </a:pPr>
            <a:r>
              <a:rPr lang="en" sz="1200">
                <a:solidFill>
                  <a:srgbClr val="1A1818"/>
                </a:solidFill>
                <a:latin typeface="Times New Roman"/>
                <a:ea typeface="Times New Roman"/>
                <a:cs typeface="Times New Roman"/>
                <a:sym typeface="Times New Roman"/>
              </a:rPr>
              <a:t>Chronic disinvestment in these neighborhoods leads to fewer employment opportunities, poorer housing quality, greater likelihood of exposure to environmental pollutants, and less access to resources that support health and well-being.</a:t>
            </a:r>
            <a:endParaRPr sz="1200">
              <a:solidFill>
                <a:srgbClr val="1A1818"/>
              </a:solidFill>
              <a:latin typeface="Times New Roman"/>
              <a:ea typeface="Times New Roman"/>
              <a:cs typeface="Times New Roman"/>
              <a:sym typeface="Times New Roman"/>
            </a:endParaRPr>
          </a:p>
          <a:p>
            <a:pPr indent="-304800" lvl="0" marL="457200" rtl="0" algn="l">
              <a:lnSpc>
                <a:spcPct val="100000"/>
              </a:lnSpc>
              <a:spcBef>
                <a:spcPts val="0"/>
              </a:spcBef>
              <a:spcAft>
                <a:spcPts val="0"/>
              </a:spcAft>
              <a:buClr>
                <a:srgbClr val="1A1818"/>
              </a:buClr>
              <a:buSzPts val="1200"/>
              <a:buFont typeface="Times New Roman"/>
              <a:buChar char="●"/>
            </a:pPr>
            <a:r>
              <a:rPr b="1" lang="en" sz="1200">
                <a:solidFill>
                  <a:srgbClr val="1A1818"/>
                </a:solidFill>
                <a:latin typeface="Times New Roman"/>
                <a:ea typeface="Times New Roman"/>
                <a:cs typeface="Times New Roman"/>
                <a:sym typeface="Times New Roman"/>
              </a:rPr>
              <a:t>Health care</a:t>
            </a:r>
            <a:r>
              <a:rPr lang="en" sz="1200">
                <a:solidFill>
                  <a:srgbClr val="1A1818"/>
                </a:solidFill>
                <a:latin typeface="Times New Roman"/>
                <a:ea typeface="Times New Roman"/>
                <a:cs typeface="Times New Roman"/>
                <a:sym typeface="Times New Roman"/>
              </a:rPr>
              <a:t> Multiple studies have shown that when treating Black patients, providers spend less time with patients, misinterpret or dismiss complaints, and undertreat pain, as compared with treatment for white patient </a:t>
            </a:r>
            <a:endParaRPr sz="1200">
              <a:solidFill>
                <a:srgbClr val="1A1818"/>
              </a:solidFill>
              <a:latin typeface="Times New Roman"/>
              <a:ea typeface="Times New Roman"/>
              <a:cs typeface="Times New Roman"/>
              <a:sym typeface="Times New Roman"/>
            </a:endParaRPr>
          </a:p>
        </p:txBody>
      </p:sp>
      <p:pic>
        <p:nvPicPr>
          <p:cNvPr id="166" name="Google Shape;166;p29"/>
          <p:cNvPicPr preferRelativeResize="0"/>
          <p:nvPr/>
        </p:nvPicPr>
        <p:blipFill>
          <a:blip r:embed="rId3">
            <a:alphaModFix/>
          </a:blip>
          <a:stretch>
            <a:fillRect/>
          </a:stretch>
        </p:blipFill>
        <p:spPr>
          <a:xfrm>
            <a:off x="5325025" y="536000"/>
            <a:ext cx="3818975" cy="4443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70" name="Shape 170"/>
        <p:cNvGrpSpPr/>
        <p:nvPr/>
      </p:nvGrpSpPr>
      <p:grpSpPr>
        <a:xfrm>
          <a:off x="0" y="0"/>
          <a:ext cx="0" cy="0"/>
          <a:chOff x="0" y="0"/>
          <a:chExt cx="0" cy="0"/>
        </a:xfrm>
      </p:grpSpPr>
      <p:sp>
        <p:nvSpPr>
          <p:cNvPr id="171" name="Google Shape;171;p30"/>
          <p:cNvSpPr txBox="1"/>
          <p:nvPr>
            <p:ph type="title"/>
          </p:nvPr>
        </p:nvSpPr>
        <p:spPr>
          <a:xfrm>
            <a:off x="311700" y="445025"/>
            <a:ext cx="8520600" cy="572700"/>
          </a:xfrm>
          <a:prstGeom prst="rect">
            <a:avLst/>
          </a:prstGeom>
          <a:solidFill>
            <a:srgbClr val="6D9EEB"/>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African American Men Have a Fear of Wearing Mask </a:t>
            </a:r>
            <a:endParaRPr/>
          </a:p>
        </p:txBody>
      </p:sp>
      <p:sp>
        <p:nvSpPr>
          <p:cNvPr id="172" name="Google Shape;172;p30"/>
          <p:cNvSpPr txBox="1"/>
          <p:nvPr>
            <p:ph idx="1" type="body"/>
          </p:nvPr>
        </p:nvSpPr>
        <p:spPr>
          <a:xfrm>
            <a:off x="311700" y="1152475"/>
            <a:ext cx="3999900" cy="3416400"/>
          </a:xfrm>
          <a:prstGeom prst="rect">
            <a:avLst/>
          </a:prstGeom>
          <a:solidFill>
            <a:srgbClr val="6D9EEB"/>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During the beginning of the pandemic African American men had a fear of wearing mask because they felt that they would be </a:t>
            </a:r>
            <a:r>
              <a:rPr lang="en">
                <a:solidFill>
                  <a:srgbClr val="000000"/>
                </a:solidFill>
              </a:rPr>
              <a:t>harassed and racially profiled by police.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African American decided to change how they usually dress because of how they are stereotyped.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In the state of Illinois two black men wearing masks recorded themselves being harassed by police in a Walmart. </a:t>
            </a:r>
            <a:endParaRPr>
              <a:solidFill>
                <a:srgbClr val="000000"/>
              </a:solidFill>
            </a:endParaRPr>
          </a:p>
        </p:txBody>
      </p:sp>
      <p:pic>
        <p:nvPicPr>
          <p:cNvPr id="173" name="Google Shape;173;p30"/>
          <p:cNvPicPr preferRelativeResize="0"/>
          <p:nvPr/>
        </p:nvPicPr>
        <p:blipFill>
          <a:blip r:embed="rId3">
            <a:alphaModFix/>
          </a:blip>
          <a:stretch>
            <a:fillRect/>
          </a:stretch>
        </p:blipFill>
        <p:spPr>
          <a:xfrm>
            <a:off x="4832400" y="1152475"/>
            <a:ext cx="3999900" cy="3416400"/>
          </a:xfrm>
          <a:prstGeom prst="rect">
            <a:avLst/>
          </a:prstGeom>
          <a:noFill/>
          <a:ln>
            <a:noFill/>
          </a:ln>
        </p:spPr>
      </p:pic>
      <p:sp>
        <p:nvSpPr>
          <p:cNvPr id="174" name="Google Shape;174;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178" name="Shape 178"/>
        <p:cNvGrpSpPr/>
        <p:nvPr/>
      </p:nvGrpSpPr>
      <p:grpSpPr>
        <a:xfrm>
          <a:off x="0" y="0"/>
          <a:ext cx="0" cy="0"/>
          <a:chOff x="0" y="0"/>
          <a:chExt cx="0" cy="0"/>
        </a:xfrm>
      </p:grpSpPr>
      <p:sp>
        <p:nvSpPr>
          <p:cNvPr id="179" name="Google Shape;179;p31"/>
          <p:cNvSpPr txBox="1"/>
          <p:nvPr>
            <p:ph type="title"/>
          </p:nvPr>
        </p:nvSpPr>
        <p:spPr>
          <a:xfrm>
            <a:off x="311700" y="445025"/>
            <a:ext cx="8520600" cy="572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Homemade Mask Can Cause a Risk for Black Men</a:t>
            </a:r>
            <a:endParaRPr/>
          </a:p>
        </p:txBody>
      </p:sp>
      <p:sp>
        <p:nvSpPr>
          <p:cNvPr id="180" name="Google Shape;180;p31"/>
          <p:cNvSpPr txBox="1"/>
          <p:nvPr>
            <p:ph idx="1" type="body"/>
          </p:nvPr>
        </p:nvSpPr>
        <p:spPr>
          <a:xfrm>
            <a:off x="311700" y="1152475"/>
            <a:ext cx="3999900" cy="39909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According to Alejandro De La Garza in, ‘It Conjures Up Every Racial Stereotype. ‘For Black Men, Homemade Masks May Be a Risk All Their Own, For Time.com</a:t>
            </a:r>
            <a:endParaRPr>
              <a:solidFill>
                <a:srgbClr val="000000"/>
              </a:solidFill>
            </a:endParaRPr>
          </a:p>
          <a:p>
            <a:pPr indent="-317500" lvl="0" marL="457200" rtl="0" algn="l">
              <a:spcBef>
                <a:spcPts val="1600"/>
              </a:spcBef>
              <a:spcAft>
                <a:spcPts val="0"/>
              </a:spcAft>
              <a:buClr>
                <a:srgbClr val="000000"/>
              </a:buClr>
              <a:buSzPts val="1400"/>
              <a:buChar char="●"/>
            </a:pPr>
            <a:r>
              <a:rPr lang="en">
                <a:solidFill>
                  <a:srgbClr val="000000"/>
                </a:solidFill>
              </a:rPr>
              <a:t>“A handful of recent encounters between black men and law enforcement around the country have </a:t>
            </a:r>
            <a:r>
              <a:rPr lang="en">
                <a:solidFill>
                  <a:srgbClr val="000000"/>
                </a:solidFill>
              </a:rPr>
              <a:t>underscored the fraught racial politics of mask-wearing”.</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“But for people to use a bandana, it invites racial profiling. It conjures up every racial stereotype that we have to fight against when it comes to African American men and Latino men”, said Marc Morial, President of the National Urban League and former mayor of New Orleans. </a:t>
            </a:r>
            <a:r>
              <a:rPr lang="en">
                <a:solidFill>
                  <a:srgbClr val="000000"/>
                </a:solidFill>
              </a:rPr>
              <a:t> </a:t>
            </a:r>
            <a:endParaRPr>
              <a:solidFill>
                <a:srgbClr val="000000"/>
              </a:solidFill>
            </a:endParaRPr>
          </a:p>
          <a:p>
            <a:pPr indent="0" lvl="0" marL="457200" rtl="0" algn="l">
              <a:spcBef>
                <a:spcPts val="1600"/>
              </a:spcBef>
              <a:spcAft>
                <a:spcPts val="0"/>
              </a:spcAft>
              <a:buNone/>
            </a:pPr>
            <a:r>
              <a:t/>
            </a:r>
            <a:endParaRPr>
              <a:solidFill>
                <a:srgbClr val="000000"/>
              </a:solidFill>
            </a:endParaRPr>
          </a:p>
          <a:p>
            <a:pPr indent="0" lvl="0" marL="457200" rtl="0" algn="l">
              <a:spcBef>
                <a:spcPts val="1600"/>
              </a:spcBef>
              <a:spcAft>
                <a:spcPts val="0"/>
              </a:spcAft>
              <a:buNone/>
            </a:pPr>
            <a:r>
              <a:t/>
            </a:r>
            <a:endParaRPr sz="900">
              <a:solidFill>
                <a:srgbClr val="8B8D91"/>
              </a:solidFill>
              <a:highlight>
                <a:srgbClr val="FFFFFF"/>
              </a:highlight>
              <a:latin typeface="Lora"/>
              <a:ea typeface="Lora"/>
              <a:cs typeface="Lora"/>
              <a:sym typeface="Lora"/>
            </a:endParaRPr>
          </a:p>
          <a:p>
            <a:pPr indent="0" lvl="0" marL="0" rtl="0" algn="l">
              <a:spcBef>
                <a:spcPts val="160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600"/>
              </a:spcAft>
              <a:buNone/>
            </a:pPr>
            <a:r>
              <a:t/>
            </a:r>
            <a:endParaRPr>
              <a:solidFill>
                <a:srgbClr val="000000"/>
              </a:solidFill>
            </a:endParaRPr>
          </a:p>
        </p:txBody>
      </p:sp>
      <p:sp>
        <p:nvSpPr>
          <p:cNvPr id="181" name="Google Shape;181;p31"/>
          <p:cNvSpPr txBox="1"/>
          <p:nvPr>
            <p:ph idx="2" type="body"/>
          </p:nvPr>
        </p:nvSpPr>
        <p:spPr>
          <a:xfrm>
            <a:off x="4832400" y="1152475"/>
            <a:ext cx="39999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2" name="Google Shape;182;p31"/>
          <p:cNvPicPr preferRelativeResize="0"/>
          <p:nvPr/>
        </p:nvPicPr>
        <p:blipFill>
          <a:blip r:embed="rId3">
            <a:alphaModFix/>
          </a:blip>
          <a:stretch>
            <a:fillRect/>
          </a:stretch>
        </p:blipFill>
        <p:spPr>
          <a:xfrm>
            <a:off x="4832400" y="1152475"/>
            <a:ext cx="3999902" cy="3416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3BC81"/>
            </a:gs>
          </a:gsLst>
          <a:lin ang="5400012" scaled="0"/>
        </a:gradFill>
      </p:bgPr>
    </p:bg>
    <p:spTree>
      <p:nvGrpSpPr>
        <p:cNvPr id="59" name="Shape 59"/>
        <p:cNvGrpSpPr/>
        <p:nvPr/>
      </p:nvGrpSpPr>
      <p:grpSpPr>
        <a:xfrm>
          <a:off x="0" y="0"/>
          <a:ext cx="0" cy="0"/>
          <a:chOff x="0" y="0"/>
          <a:chExt cx="0" cy="0"/>
        </a:xfrm>
      </p:grpSpPr>
      <p:sp>
        <p:nvSpPr>
          <p:cNvPr id="60" name="Google Shape;60;p14"/>
          <p:cNvSpPr txBox="1"/>
          <p:nvPr>
            <p:ph type="ctrTitle"/>
          </p:nvPr>
        </p:nvSpPr>
        <p:spPr>
          <a:xfrm>
            <a:off x="51875" y="0"/>
            <a:ext cx="8780400" cy="69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Outline</a:t>
            </a:r>
            <a:r>
              <a:rPr lang="en"/>
              <a:t> </a:t>
            </a:r>
            <a:endParaRPr/>
          </a:p>
        </p:txBody>
      </p:sp>
      <p:sp>
        <p:nvSpPr>
          <p:cNvPr id="61" name="Google Shape;61;p14"/>
          <p:cNvSpPr txBox="1"/>
          <p:nvPr>
            <p:ph idx="1" type="subTitle"/>
          </p:nvPr>
        </p:nvSpPr>
        <p:spPr>
          <a:xfrm>
            <a:off x="51875" y="899025"/>
            <a:ext cx="8694000" cy="4158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Brandon Hayles: </a:t>
            </a:r>
            <a:r>
              <a:rPr lang="en" sz="1400">
                <a:solidFill>
                  <a:schemeClr val="dk1"/>
                </a:solidFill>
                <a:latin typeface="Times New Roman"/>
                <a:ea typeface="Times New Roman"/>
                <a:cs typeface="Times New Roman"/>
                <a:sym typeface="Times New Roman"/>
              </a:rPr>
              <a:t>African Americans Lack of Access to Health Insurance</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Brandon Hayles: Health Conditions in the African American Community Due to A Surplus of Fast Food in their Neighborhoods</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Oliver Khoury: Covid-19 and The Call for Social Distancing</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Oliver Khoury: Challenges To Social Distancing in African American and Low Income Neighborhoods </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Oliver Khoury:Social Distancing Enforcement </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Oliver Khoury: The Difference in Treatment By Law Enforcement</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Oliver Khoury: How Social Distancing Has Impacted Communities </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Rebecca Sainte: Living In Poverty and Being Essential Workers</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Rebecca Sainte: African American Lost Wages, Unemployment and Delays in Aid</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Rebecca Sainte:Blacks Struggle To Pay For Essentials During Pandemic</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Eimma Zuniga: African American Men Have a Fear of Wearing Mask </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Eimma Zuniga: Homemade Mask can Cause a Risk for Black Men</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Eimma Zuniga: African American men Opted to Go to Local Store</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Eimma Zuniga: Black Men Are Not Using Face Masks Due To Safety</a:t>
            </a:r>
            <a:endParaRPr sz="14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latin typeface="Times New Roman"/>
                <a:ea typeface="Times New Roman"/>
                <a:cs typeface="Times New Roman"/>
                <a:sym typeface="Times New Roman"/>
              </a:rPr>
              <a:t>Eimma Zuniga: African American Men Are still Attacked </a:t>
            </a:r>
            <a:endParaRPr sz="1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86" name="Shape 186"/>
        <p:cNvGrpSpPr/>
        <p:nvPr/>
      </p:nvGrpSpPr>
      <p:grpSpPr>
        <a:xfrm>
          <a:off x="0" y="0"/>
          <a:ext cx="0" cy="0"/>
          <a:chOff x="0" y="0"/>
          <a:chExt cx="0" cy="0"/>
        </a:xfrm>
      </p:grpSpPr>
      <p:sp>
        <p:nvSpPr>
          <p:cNvPr id="187" name="Google Shape;187;p32"/>
          <p:cNvSpPr txBox="1"/>
          <p:nvPr>
            <p:ph type="title"/>
          </p:nvPr>
        </p:nvSpPr>
        <p:spPr>
          <a:xfrm>
            <a:off x="311700" y="445025"/>
            <a:ext cx="8520600" cy="572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American American Men Opted to Go to Local Store</a:t>
            </a:r>
            <a:endParaRPr/>
          </a:p>
        </p:txBody>
      </p:sp>
      <p:sp>
        <p:nvSpPr>
          <p:cNvPr id="188" name="Google Shape;188;p32"/>
          <p:cNvSpPr txBox="1"/>
          <p:nvPr>
            <p:ph idx="1" type="body"/>
          </p:nvPr>
        </p:nvSpPr>
        <p:spPr>
          <a:xfrm>
            <a:off x="311700" y="1152475"/>
            <a:ext cx="3999900" cy="24915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African American men decided to only go to local stores that they are </a:t>
            </a:r>
            <a:r>
              <a:rPr lang="en">
                <a:solidFill>
                  <a:srgbClr val="000000"/>
                </a:solidFill>
              </a:rPr>
              <a:t>already</a:t>
            </a:r>
            <a:r>
              <a:rPr lang="en">
                <a:solidFill>
                  <a:srgbClr val="000000"/>
                </a:solidFill>
              </a:rPr>
              <a:t> known or recognized by the owners or workers to avoid being </a:t>
            </a:r>
            <a:r>
              <a:rPr lang="en">
                <a:solidFill>
                  <a:srgbClr val="000000"/>
                </a:solidFill>
              </a:rPr>
              <a:t>harassed</a:t>
            </a:r>
            <a:r>
              <a:rPr lang="en">
                <a:solidFill>
                  <a:srgbClr val="000000"/>
                </a:solidFill>
              </a:rPr>
              <a:t> in stores for wearing masks and being seen as </a:t>
            </a:r>
            <a:r>
              <a:rPr lang="en">
                <a:solidFill>
                  <a:srgbClr val="000000"/>
                </a:solidFill>
              </a:rPr>
              <a:t>thieves.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They have also had talks with their families about only going to local stores that they usually go to as a safety precaution.</a:t>
            </a:r>
            <a:endParaRPr>
              <a:solidFill>
                <a:srgbClr val="000000"/>
              </a:solidFill>
            </a:endParaRPr>
          </a:p>
          <a:p>
            <a:pPr indent="0" lvl="0" marL="457200" rtl="0" algn="l">
              <a:spcBef>
                <a:spcPts val="1600"/>
              </a:spcBef>
              <a:spcAft>
                <a:spcPts val="1600"/>
              </a:spcAft>
              <a:buNone/>
            </a:pPr>
            <a:r>
              <a:rPr lang="en">
                <a:solidFill>
                  <a:srgbClr val="000000"/>
                </a:solidFill>
              </a:rPr>
              <a:t>  </a:t>
            </a:r>
            <a:endParaRPr>
              <a:solidFill>
                <a:srgbClr val="000000"/>
              </a:solidFill>
            </a:endParaRPr>
          </a:p>
        </p:txBody>
      </p:sp>
      <p:sp>
        <p:nvSpPr>
          <p:cNvPr id="189" name="Google Shape;189;p32"/>
          <p:cNvSpPr txBox="1"/>
          <p:nvPr>
            <p:ph idx="2" type="body"/>
          </p:nvPr>
        </p:nvSpPr>
        <p:spPr>
          <a:xfrm>
            <a:off x="4832400" y="1152475"/>
            <a:ext cx="39999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0" name="Google Shape;190;p32"/>
          <p:cNvPicPr preferRelativeResize="0"/>
          <p:nvPr/>
        </p:nvPicPr>
        <p:blipFill>
          <a:blip r:embed="rId3">
            <a:alphaModFix/>
          </a:blip>
          <a:stretch>
            <a:fillRect/>
          </a:stretch>
        </p:blipFill>
        <p:spPr>
          <a:xfrm>
            <a:off x="4832400" y="1152475"/>
            <a:ext cx="3999902" cy="3416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94" name="Shape 194"/>
        <p:cNvGrpSpPr/>
        <p:nvPr/>
      </p:nvGrpSpPr>
      <p:grpSpPr>
        <a:xfrm>
          <a:off x="0" y="0"/>
          <a:ext cx="0" cy="0"/>
          <a:chOff x="0" y="0"/>
          <a:chExt cx="0" cy="0"/>
        </a:xfrm>
      </p:grpSpPr>
      <p:sp>
        <p:nvSpPr>
          <p:cNvPr id="195" name="Google Shape;195;p33"/>
          <p:cNvSpPr txBox="1"/>
          <p:nvPr>
            <p:ph type="title"/>
          </p:nvPr>
        </p:nvSpPr>
        <p:spPr>
          <a:xfrm>
            <a:off x="311700" y="445025"/>
            <a:ext cx="8520600" cy="572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Black Men Are Not Using Face Masks Due to Safety</a:t>
            </a:r>
            <a:endParaRPr/>
          </a:p>
        </p:txBody>
      </p:sp>
      <p:sp>
        <p:nvSpPr>
          <p:cNvPr id="196" name="Google Shape;196;p33"/>
          <p:cNvSpPr txBox="1"/>
          <p:nvPr>
            <p:ph idx="1" type="body"/>
          </p:nvPr>
        </p:nvSpPr>
        <p:spPr>
          <a:xfrm>
            <a:off x="311700" y="1152475"/>
            <a:ext cx="39999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According to Billie Jean Shaw in, “For The Culture: Black Men are risking their health to avoid racial profiling”. For WCNC Charlotte.com</a:t>
            </a:r>
            <a:endParaRPr>
              <a:solidFill>
                <a:srgbClr val="000000"/>
              </a:solidFill>
            </a:endParaRPr>
          </a:p>
          <a:p>
            <a:pPr indent="-317500" lvl="0" marL="457200" rtl="0" algn="l">
              <a:spcBef>
                <a:spcPts val="1600"/>
              </a:spcBef>
              <a:spcAft>
                <a:spcPts val="0"/>
              </a:spcAft>
              <a:buClr>
                <a:srgbClr val="000000"/>
              </a:buClr>
              <a:buSzPts val="1400"/>
              <a:buChar char="●"/>
            </a:pPr>
            <a:r>
              <a:rPr lang="en">
                <a:solidFill>
                  <a:srgbClr val="000000"/>
                </a:solidFill>
              </a:rPr>
              <a:t>“The video showing a black jogger being chased and killed by two white men in Brunswick, Georgia has stunned the nation”.</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Situation like the one that happend to 25 year old Ahmaud </a:t>
            </a:r>
            <a:r>
              <a:rPr lang="en">
                <a:solidFill>
                  <a:srgbClr val="000000"/>
                </a:solidFill>
              </a:rPr>
              <a:t>Aubrey's</a:t>
            </a:r>
            <a:r>
              <a:rPr lang="en">
                <a:solidFill>
                  <a:srgbClr val="000000"/>
                </a:solidFill>
              </a:rPr>
              <a:t> and many others are one of the reasons black men are not using maks and risking their health being exposed to Covid-19. </a:t>
            </a:r>
            <a:endParaRPr>
              <a:solidFill>
                <a:srgbClr val="000000"/>
              </a:solidFill>
            </a:endParaRPr>
          </a:p>
        </p:txBody>
      </p:sp>
      <p:sp>
        <p:nvSpPr>
          <p:cNvPr id="197" name="Google Shape;197;p33"/>
          <p:cNvSpPr txBox="1"/>
          <p:nvPr>
            <p:ph idx="2" type="body"/>
          </p:nvPr>
        </p:nvSpPr>
        <p:spPr>
          <a:xfrm>
            <a:off x="4832400" y="1152475"/>
            <a:ext cx="39999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8" name="Google Shape;198;p33"/>
          <p:cNvPicPr preferRelativeResize="0"/>
          <p:nvPr/>
        </p:nvPicPr>
        <p:blipFill>
          <a:blip r:embed="rId3">
            <a:alphaModFix/>
          </a:blip>
          <a:stretch>
            <a:fillRect/>
          </a:stretch>
        </p:blipFill>
        <p:spPr>
          <a:xfrm>
            <a:off x="4832400" y="1152475"/>
            <a:ext cx="3999900" cy="3416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202" name="Shape 202"/>
        <p:cNvGrpSpPr/>
        <p:nvPr/>
      </p:nvGrpSpPr>
      <p:grpSpPr>
        <a:xfrm>
          <a:off x="0" y="0"/>
          <a:ext cx="0" cy="0"/>
          <a:chOff x="0" y="0"/>
          <a:chExt cx="0" cy="0"/>
        </a:xfrm>
      </p:grpSpPr>
      <p:sp>
        <p:nvSpPr>
          <p:cNvPr id="203" name="Google Shape;203;p34"/>
          <p:cNvSpPr txBox="1"/>
          <p:nvPr>
            <p:ph type="title"/>
          </p:nvPr>
        </p:nvSpPr>
        <p:spPr>
          <a:xfrm>
            <a:off x="311700" y="445025"/>
            <a:ext cx="8520600" cy="572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African American Men Are Still Attacked</a:t>
            </a:r>
            <a:endParaRPr/>
          </a:p>
        </p:txBody>
      </p:sp>
      <p:sp>
        <p:nvSpPr>
          <p:cNvPr id="204" name="Google Shape;204;p34"/>
          <p:cNvSpPr txBox="1"/>
          <p:nvPr>
            <p:ph idx="1" type="body"/>
          </p:nvPr>
        </p:nvSpPr>
        <p:spPr>
          <a:xfrm>
            <a:off x="311700" y="1152475"/>
            <a:ext cx="3999900" cy="39909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rgbClr val="000000"/>
                </a:solidFill>
              </a:rPr>
              <a:t>In the summertime of May 2020 in New York City a video went viral of a NYPD trying to arrest a man by slapping and putting his </a:t>
            </a:r>
            <a:r>
              <a:rPr lang="en">
                <a:solidFill>
                  <a:srgbClr val="000000"/>
                </a:solidFill>
              </a:rPr>
              <a:t>knees</a:t>
            </a:r>
            <a:r>
              <a:rPr lang="en">
                <a:solidFill>
                  <a:srgbClr val="000000"/>
                </a:solidFill>
              </a:rPr>
              <a:t> on the </a:t>
            </a:r>
            <a:r>
              <a:rPr lang="en">
                <a:solidFill>
                  <a:srgbClr val="000000"/>
                </a:solidFill>
              </a:rPr>
              <a:t>man's</a:t>
            </a:r>
            <a:r>
              <a:rPr lang="en">
                <a:solidFill>
                  <a:srgbClr val="000000"/>
                </a:solidFill>
              </a:rPr>
              <a:t> neck because he did not have a mask on.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The </a:t>
            </a:r>
            <a:r>
              <a:rPr lang="en">
                <a:solidFill>
                  <a:srgbClr val="000000"/>
                </a:solidFill>
              </a:rPr>
              <a:t>incident was very controversial because it happened months after the death of George Floyd and during a time the country had many protest for the killings of unarmed black men and police brutality.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People compared how black people/men were harassed/arrested for not wearing masks to white people who were also not wearing masks but did not have the same fate as black people/men. </a:t>
            </a:r>
            <a:endParaRPr>
              <a:solidFill>
                <a:srgbClr val="000000"/>
              </a:solidFill>
            </a:endParaRPr>
          </a:p>
        </p:txBody>
      </p:sp>
      <p:sp>
        <p:nvSpPr>
          <p:cNvPr id="205" name="Google Shape;205;p34"/>
          <p:cNvSpPr txBox="1"/>
          <p:nvPr>
            <p:ph idx="2" type="body"/>
          </p:nvPr>
        </p:nvSpPr>
        <p:spPr>
          <a:xfrm>
            <a:off x="4832400" y="1152475"/>
            <a:ext cx="3999900" cy="3416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6" name="Google Shape;206;p34"/>
          <p:cNvPicPr preferRelativeResize="0"/>
          <p:nvPr/>
        </p:nvPicPr>
        <p:blipFill>
          <a:blip r:embed="rId3">
            <a:alphaModFix/>
          </a:blip>
          <a:stretch>
            <a:fillRect/>
          </a:stretch>
        </p:blipFill>
        <p:spPr>
          <a:xfrm>
            <a:off x="4832400" y="1152475"/>
            <a:ext cx="3999900" cy="3416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10" name="Shape 210"/>
        <p:cNvGrpSpPr/>
        <p:nvPr/>
      </p:nvGrpSpPr>
      <p:grpSpPr>
        <a:xfrm>
          <a:off x="0" y="0"/>
          <a:ext cx="0" cy="0"/>
          <a:chOff x="0" y="0"/>
          <a:chExt cx="0" cy="0"/>
        </a:xfrm>
      </p:grpSpPr>
      <p:sp>
        <p:nvSpPr>
          <p:cNvPr id="211" name="Google Shape;211;p35"/>
          <p:cNvSpPr txBox="1"/>
          <p:nvPr>
            <p:ph type="title"/>
          </p:nvPr>
        </p:nvSpPr>
        <p:spPr>
          <a:xfrm>
            <a:off x="0" y="0"/>
            <a:ext cx="8832300" cy="7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Citations</a:t>
            </a:r>
            <a:endParaRPr/>
          </a:p>
        </p:txBody>
      </p:sp>
      <p:sp>
        <p:nvSpPr>
          <p:cNvPr id="212" name="Google Shape;212;p35"/>
          <p:cNvSpPr txBox="1"/>
          <p:nvPr>
            <p:ph idx="1" type="body"/>
          </p:nvPr>
        </p:nvSpPr>
        <p:spPr>
          <a:xfrm>
            <a:off x="311700" y="656975"/>
            <a:ext cx="8520600" cy="4486500"/>
          </a:xfrm>
          <a:prstGeom prst="rect">
            <a:avLst/>
          </a:prstGeom>
        </p:spPr>
        <p:txBody>
          <a:bodyPr anchorCtr="0" anchor="t" bIns="91425" lIns="91425" spcFirstLastPara="1" rIns="91425" wrap="square" tIns="91425">
            <a:noAutofit/>
          </a:bodyPr>
          <a:lstStyle/>
          <a:p>
            <a:pPr indent="-304800" lvl="0" marL="457200" rtl="0" algn="l">
              <a:spcBef>
                <a:spcPts val="1200"/>
              </a:spcBef>
              <a:spcAft>
                <a:spcPts val="0"/>
              </a:spcAft>
              <a:buSzPts val="1200"/>
              <a:buFont typeface="Times New Roman"/>
              <a:buChar char="●"/>
            </a:pPr>
            <a:r>
              <a:rPr lang="en" sz="1200">
                <a:latin typeface="Times New Roman"/>
                <a:ea typeface="Times New Roman"/>
                <a:cs typeface="Times New Roman"/>
                <a:sym typeface="Times New Roman"/>
              </a:rPr>
              <a:t>DeLuca, S. (2020). The Unequal Cost of Social Distancing. Retrieved December 07, 2020, from https://coronavirus.jhu.edu/from-our-experts/the-unequal-cost-of-social-distancing</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Southall, A. (2020, May 07). Scrutiny of Social-Distance Policing as 35 of 40 Arrested Are Black. Retrieved December 07, 2020, from https://www.nytimes.com/2020/05/07/nyregion/nypd-social-distancing-race-coronavirus.html</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Henry-Nickie, M., &amp; Hudak, J. (2020, May 20). Social distancing in Black and white neighborhoods in Detroit: A data-driven look at vulnerable communities. Retrieved December 07, 2020, from https://www.brookings.edu/blog/fixgov/2020/05/19/social-distancing-in-black-and-white-neighborhoods-in-detroit-a-data-driven-look-at-vulnerable-communities/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Chatterjee, R. (2020, September 18). How The Pandemic Is Widening The Racial Wealth Gap. Retrieved December 07, 2020, from https://www.npr.org/sections/health-shots/2020/09/18/912731744/how-the-pandemic-is-widening-the-racial-wealth-gap</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Smith, K. (2020, September 18). Covid And Race: Households Of Color Suffer Most From Pandemic's Financial Consequences Despite Trillions In Aid. Retrieved December 07, 2020, from https://www.forbes.com/advisor/personal-finance/covid-and-race-households-of-color-suffer-biggest-pandemic-consequences/</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latin typeface="Times New Roman"/>
                <a:ea typeface="Times New Roman"/>
                <a:cs typeface="Times New Roman"/>
                <a:sym typeface="Times New Roman"/>
              </a:rPr>
              <a:t>Perry, S., &amp; Writer, M. (2020, June 26). During this pandemic, racism is our most urgent public health emergency. Retrieved December 07, 2020, from </a:t>
            </a:r>
            <a:r>
              <a:rPr lang="en" sz="1200" u="sng">
                <a:solidFill>
                  <a:schemeClr val="hlink"/>
                </a:solidFill>
                <a:latin typeface="Times New Roman"/>
                <a:ea typeface="Times New Roman"/>
                <a:cs typeface="Times New Roman"/>
                <a:sym typeface="Times New Roman"/>
                <a:hlinkClick r:id="rId3"/>
              </a:rPr>
              <a:t>https://www.minnpost.com/community-voices/2020/06/during-this-pandemic-racism-is-our-most-urgent-public-health-emergency/</a:t>
            </a:r>
            <a:endParaRPr sz="1200">
              <a:latin typeface="Times New Roman"/>
              <a:ea typeface="Times New Roman"/>
              <a:cs typeface="Times New Roman"/>
              <a:sym typeface="Times New Roman"/>
            </a:endParaRPr>
          </a:p>
          <a:p>
            <a:pPr indent="-304800" lvl="0" marL="457200" rtl="0" algn="l">
              <a:spcBef>
                <a:spcPts val="0"/>
              </a:spcBef>
              <a:spcAft>
                <a:spcPts val="0"/>
              </a:spcAft>
              <a:buSzPts val="1200"/>
              <a:buFont typeface="Times New Roman"/>
              <a:buChar char="●"/>
            </a:pPr>
            <a:r>
              <a:rPr lang="en" sz="1200">
                <a:solidFill>
                  <a:srgbClr val="202F66"/>
                </a:solidFill>
              </a:rPr>
              <a:t>Taylor, J. (2020, May 7). </a:t>
            </a:r>
            <a:r>
              <a:rPr i="1" lang="en" sz="1200">
                <a:solidFill>
                  <a:srgbClr val="202F66"/>
                </a:solidFill>
              </a:rPr>
              <a:t>Racism, Inequality, and Health Care for African Americans</a:t>
            </a:r>
            <a:r>
              <a:rPr lang="en" sz="1200">
                <a:solidFill>
                  <a:srgbClr val="202F66"/>
                </a:solidFill>
              </a:rPr>
              <a:t>. The Century Foundation. </a:t>
            </a:r>
            <a:r>
              <a:rPr lang="en" sz="1200" u="sng">
                <a:solidFill>
                  <a:schemeClr val="hlink"/>
                </a:solidFill>
                <a:hlinkClick r:id="rId4"/>
              </a:rPr>
              <a:t>https://tcf.org/content/report/racism-inequality-health-care-african-americans/?agreed=1</a:t>
            </a:r>
            <a:r>
              <a:rPr lang="en" sz="1200">
                <a:solidFill>
                  <a:srgbClr val="202F66"/>
                </a:solidFill>
              </a:rPr>
              <a:t> </a:t>
            </a:r>
            <a:endParaRPr sz="1200">
              <a:solidFill>
                <a:srgbClr val="202F66"/>
              </a:solidFill>
            </a:endParaRPr>
          </a:p>
          <a:p>
            <a:pPr indent="0" lvl="0" marL="457200" rtl="0" algn="l">
              <a:spcBef>
                <a:spcPts val="1200"/>
              </a:spcBef>
              <a:spcAft>
                <a:spcPts val="0"/>
              </a:spcAft>
              <a:buNone/>
            </a:pPr>
            <a:r>
              <a:t/>
            </a:r>
            <a:endParaRPr sz="1200">
              <a:solidFill>
                <a:srgbClr val="202F66"/>
              </a:solidFill>
              <a:highlight>
                <a:srgbClr val="E8F2FC"/>
              </a:highlight>
            </a:endParaRPr>
          </a:p>
          <a:p>
            <a:pPr indent="0" lvl="0" marL="457200" rtl="0" algn="l">
              <a:spcBef>
                <a:spcPts val="1200"/>
              </a:spcBef>
              <a:spcAft>
                <a:spcPts val="0"/>
              </a:spcAft>
              <a:buNone/>
            </a:pPr>
            <a:r>
              <a:t/>
            </a:r>
            <a:endParaRPr sz="1200">
              <a:solidFill>
                <a:srgbClr val="202F66"/>
              </a:solidFill>
              <a:highlight>
                <a:srgbClr val="E8F2FC"/>
              </a:highlight>
            </a:endParaRPr>
          </a:p>
          <a:p>
            <a:pPr indent="0" lvl="0" marL="457200" rtl="0" algn="l">
              <a:spcBef>
                <a:spcPts val="1200"/>
              </a:spcBef>
              <a:spcAft>
                <a:spcPts val="1200"/>
              </a:spcAft>
              <a:buNone/>
            </a:pPr>
            <a:r>
              <a:t/>
            </a:r>
            <a:endParaRPr sz="1200">
              <a:solidFill>
                <a:srgbClr val="202F66"/>
              </a:solidFill>
              <a:highlight>
                <a:srgbClr val="E8F2FC"/>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72900"/>
            <a:ext cx="8520600" cy="84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Citations</a:t>
            </a:r>
            <a:endParaRPr/>
          </a:p>
        </p:txBody>
      </p:sp>
      <p:sp>
        <p:nvSpPr>
          <p:cNvPr id="218" name="Google Shape;218;p36"/>
          <p:cNvSpPr txBox="1"/>
          <p:nvPr>
            <p:ph idx="1" type="body"/>
          </p:nvPr>
        </p:nvSpPr>
        <p:spPr>
          <a:xfrm>
            <a:off x="311700" y="786650"/>
            <a:ext cx="8520600" cy="46173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Clr>
                <a:srgbClr val="000000"/>
              </a:buClr>
              <a:buSzPts val="1800"/>
              <a:buChar char="●"/>
            </a:pPr>
            <a:r>
              <a:rPr lang="en" sz="1100">
                <a:solidFill>
                  <a:schemeClr val="dk1"/>
                </a:solidFill>
              </a:rPr>
              <a:t>Garza, A. D. (2020, April 16). </a:t>
            </a:r>
            <a:r>
              <a:rPr i="1" lang="en" sz="1100">
                <a:solidFill>
                  <a:schemeClr val="dk1"/>
                </a:solidFill>
              </a:rPr>
              <a:t>'It Conjures Up Every Racial Stereotype.' For Black Men, Homemade Masks May Be a Risk All Their Own</a:t>
            </a:r>
            <a:r>
              <a:rPr lang="en" sz="1100">
                <a:solidFill>
                  <a:schemeClr val="dk1"/>
                </a:solidFill>
              </a:rPr>
              <a:t>. Retrieved from Time.com: https://time.com/5821250/homemask-masks-racial-stereotypes/</a:t>
            </a:r>
            <a:endParaRPr sz="1100">
              <a:solidFill>
                <a:schemeClr val="dk1"/>
              </a:solidFill>
            </a:endParaRPr>
          </a:p>
          <a:p>
            <a:pPr indent="-342900" lvl="0" marL="457200" rtl="0" algn="l">
              <a:spcBef>
                <a:spcPts val="0"/>
              </a:spcBef>
              <a:spcAft>
                <a:spcPts val="0"/>
              </a:spcAft>
              <a:buClr>
                <a:srgbClr val="000000"/>
              </a:buClr>
              <a:buSzPts val="1800"/>
              <a:buChar char="●"/>
            </a:pPr>
            <a:r>
              <a:rPr lang="en" sz="1100">
                <a:solidFill>
                  <a:schemeClr val="dk1"/>
                </a:solidFill>
              </a:rPr>
              <a:t>Shaw, B. J. (2020, May 15 ). </a:t>
            </a:r>
            <a:r>
              <a:rPr i="1" lang="en" sz="1100">
                <a:solidFill>
                  <a:schemeClr val="dk1"/>
                </a:solidFill>
              </a:rPr>
              <a:t>For The Culture: Black men are risking their health to avoid racial profiling</a:t>
            </a:r>
            <a:r>
              <a:rPr lang="en" sz="1100">
                <a:solidFill>
                  <a:schemeClr val="dk1"/>
                </a:solidFill>
              </a:rPr>
              <a:t>. Retrieved from WCNC.com: https://www.wcnc.com/article/news/community/for-the-culture/for-the-culture-black-men-are-risking-their-health-to-avoid-racial-profiling/275-224aa966-50cd-46ad-b8b2-33bae329808d</a:t>
            </a:r>
            <a:endParaRPr sz="1100">
              <a:solidFill>
                <a:schemeClr val="dk1"/>
              </a:solidFill>
            </a:endParaRPr>
          </a:p>
          <a:p>
            <a:pPr indent="-342900" lvl="0" marL="457200" rtl="0" algn="l">
              <a:lnSpc>
                <a:spcPct val="200000"/>
              </a:lnSpc>
              <a:spcBef>
                <a:spcPts val="0"/>
              </a:spcBef>
              <a:spcAft>
                <a:spcPts val="0"/>
              </a:spcAft>
              <a:buClr>
                <a:srgbClr val="000000"/>
              </a:buClr>
              <a:buSzPts val="1800"/>
              <a:buChar char="●"/>
            </a:pPr>
            <a:r>
              <a:rPr lang="en" sz="1200">
                <a:solidFill>
                  <a:schemeClr val="dk1"/>
                </a:solidFill>
              </a:rPr>
              <a:t>Rabin, R. C. (2019, May 7). </a:t>
            </a:r>
            <a:r>
              <a:rPr i="1" lang="en" sz="1200">
                <a:solidFill>
                  <a:schemeClr val="dk1"/>
                </a:solidFill>
              </a:rPr>
              <a:t>Huge Racial Disparities Found in Deaths Linked to Pregnancy</a:t>
            </a:r>
            <a:r>
              <a:rPr lang="en" sz="1200">
                <a:solidFill>
                  <a:schemeClr val="dk1"/>
                </a:solidFill>
              </a:rPr>
              <a:t>. The New York Times. </a:t>
            </a:r>
            <a:r>
              <a:rPr lang="en" sz="1200" u="sng">
                <a:solidFill>
                  <a:schemeClr val="hlink"/>
                </a:solidFill>
                <a:hlinkClick r:id="rId3"/>
              </a:rPr>
              <a:t>https://www.nytimes.com/2019/05/07/health/pregnancy-deaths-.html</a:t>
            </a:r>
            <a:endParaRPr sz="1200">
              <a:solidFill>
                <a:schemeClr val="dk1"/>
              </a:solidFill>
            </a:endParaRPr>
          </a:p>
          <a:p>
            <a:pPr indent="-304800" lvl="0" marL="457200" rtl="0" algn="l">
              <a:lnSpc>
                <a:spcPct val="200000"/>
              </a:lnSpc>
              <a:spcBef>
                <a:spcPts val="0"/>
              </a:spcBef>
              <a:spcAft>
                <a:spcPts val="0"/>
              </a:spcAft>
              <a:buClr>
                <a:schemeClr val="dk1"/>
              </a:buClr>
              <a:buSzPts val="1200"/>
              <a:buChar char="●"/>
            </a:pPr>
            <a:r>
              <a:rPr lang="en" sz="1200">
                <a:solidFill>
                  <a:schemeClr val="dk1"/>
                </a:solidFill>
              </a:rPr>
              <a:t>Park, A. (2018, June 11). </a:t>
            </a:r>
            <a:r>
              <a:rPr i="1" lang="en" sz="1200">
                <a:solidFill>
                  <a:schemeClr val="dk1"/>
                </a:solidFill>
              </a:rPr>
              <a:t>How the fast-food industry courted African American customers</a:t>
            </a:r>
            <a:r>
              <a:rPr lang="en" sz="1200">
                <a:solidFill>
                  <a:schemeClr val="dk1"/>
                </a:solidFill>
              </a:rPr>
              <a:t>. Washington Post. https://www.washingtonpost.com/news/made-by-history/wp/2018/06/11/the-origins-of-fast-foods-enduring-popularity-with-african-americans/</a:t>
            </a:r>
            <a:endParaRPr sz="1200">
              <a:solidFill>
                <a:schemeClr val="dk1"/>
              </a:solidFill>
            </a:endParaRPr>
          </a:p>
          <a:p>
            <a:pPr indent="-304800" lvl="0" marL="457200" rtl="0" algn="l">
              <a:lnSpc>
                <a:spcPct val="200000"/>
              </a:lnSpc>
              <a:spcBef>
                <a:spcPts val="0"/>
              </a:spcBef>
              <a:spcAft>
                <a:spcPts val="0"/>
              </a:spcAft>
              <a:buClr>
                <a:schemeClr val="dk1"/>
              </a:buClr>
              <a:buSzPts val="1200"/>
              <a:buChar char="●"/>
            </a:pPr>
            <a:r>
              <a:rPr lang="en" sz="1200">
                <a:solidFill>
                  <a:schemeClr val="dk1"/>
                </a:solidFill>
              </a:rPr>
              <a:t>https://www.washingtonpost.com/news/made-by-history/wp/2018/06/11/the-origins-of-fast-foods-enduring-popularity-with-african-americans/</a:t>
            </a:r>
            <a:endParaRPr sz="1200">
              <a:solidFill>
                <a:schemeClr val="dk1"/>
              </a:solidFill>
            </a:endParaRPr>
          </a:p>
          <a:p>
            <a:pPr indent="0" lvl="0" marL="457200" rtl="0" algn="l">
              <a:spcBef>
                <a:spcPts val="1200"/>
              </a:spcBef>
              <a:spcAft>
                <a:spcPts val="1600"/>
              </a:spcAft>
              <a:buNone/>
            </a:pPr>
            <a:r>
              <a:t/>
            </a:r>
            <a:endParaRPr sz="1200">
              <a:solidFill>
                <a:schemeClr val="dk1"/>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0" y="0"/>
            <a:ext cx="9144000" cy="11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African Americans Lack of Access to Health Insurance</a:t>
            </a:r>
            <a:endParaRPr/>
          </a:p>
        </p:txBody>
      </p:sp>
      <p:sp>
        <p:nvSpPr>
          <p:cNvPr id="67" name="Google Shape;67;p15"/>
          <p:cNvSpPr txBox="1"/>
          <p:nvPr>
            <p:ph idx="1" type="body"/>
          </p:nvPr>
        </p:nvSpPr>
        <p:spPr>
          <a:xfrm>
            <a:off x="0" y="1152325"/>
            <a:ext cx="4362600" cy="3990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African Americans having less access to healthcare than other races, will lead to higher rates of the coronavirus in their communities.</a:t>
            </a:r>
            <a:endParaRPr b="1"/>
          </a:p>
          <a:p>
            <a:pPr indent="-317500" lvl="0" marL="457200" rtl="0" algn="l">
              <a:spcBef>
                <a:spcPts val="0"/>
              </a:spcBef>
              <a:spcAft>
                <a:spcPts val="0"/>
              </a:spcAft>
              <a:buSzPts val="1400"/>
              <a:buChar char="●"/>
            </a:pPr>
            <a:r>
              <a:rPr b="1" lang="en"/>
              <a:t>The average cost of health care premiums for African Americans is approximately 20 percent of the average household income. This cost is almost unbearable to keep up with; especially since this is annual. I added this specific statistic in order to show how expensive health care is. </a:t>
            </a:r>
            <a:endParaRPr b="1"/>
          </a:p>
          <a:p>
            <a:pPr indent="-317500" lvl="0" marL="457200" rtl="0" algn="l">
              <a:spcBef>
                <a:spcPts val="0"/>
              </a:spcBef>
              <a:spcAft>
                <a:spcPts val="0"/>
              </a:spcAft>
              <a:buSzPts val="1400"/>
              <a:buChar char="●"/>
            </a:pPr>
            <a:r>
              <a:rPr b="1" lang="en"/>
              <a:t>Up to 1 in 5 African Americans were uninsured,compared to approximately 1 in 8 white Americans. </a:t>
            </a:r>
            <a:endParaRPr b="1"/>
          </a:p>
          <a:p>
            <a:pPr indent="-317500" lvl="0" marL="457200" rtl="0" algn="l">
              <a:spcBef>
                <a:spcPts val="0"/>
              </a:spcBef>
              <a:spcAft>
                <a:spcPts val="0"/>
              </a:spcAft>
              <a:buSzPts val="1400"/>
              <a:buChar char="●"/>
            </a:pPr>
            <a:r>
              <a:rPr b="1" lang="en"/>
              <a:t>Approximately 30 million people are still uninsured. About half of this 30 million are African American.</a:t>
            </a:r>
            <a:endParaRPr b="1"/>
          </a:p>
        </p:txBody>
      </p:sp>
      <p:pic>
        <p:nvPicPr>
          <p:cNvPr id="68" name="Google Shape;68;p15"/>
          <p:cNvPicPr preferRelativeResize="0"/>
          <p:nvPr/>
        </p:nvPicPr>
        <p:blipFill>
          <a:blip r:embed="rId3">
            <a:alphaModFix/>
          </a:blip>
          <a:stretch>
            <a:fillRect/>
          </a:stretch>
        </p:blipFill>
        <p:spPr>
          <a:xfrm>
            <a:off x="4362675" y="1152475"/>
            <a:ext cx="4781325" cy="3991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72" name="Shape 72"/>
        <p:cNvGrpSpPr/>
        <p:nvPr/>
      </p:nvGrpSpPr>
      <p:grpSpPr>
        <a:xfrm>
          <a:off x="0" y="0"/>
          <a:ext cx="0" cy="0"/>
          <a:chOff x="0" y="0"/>
          <a:chExt cx="0" cy="0"/>
        </a:xfrm>
      </p:grpSpPr>
      <p:sp>
        <p:nvSpPr>
          <p:cNvPr id="73" name="Google Shape;73;p16"/>
          <p:cNvSpPr txBox="1"/>
          <p:nvPr>
            <p:ph idx="1" type="body"/>
          </p:nvPr>
        </p:nvSpPr>
        <p:spPr>
          <a:xfrm>
            <a:off x="0" y="0"/>
            <a:ext cx="4572000" cy="5069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Another aspect I want to highlight in healthcare is the comparison of death between white and black pregnant mothers and children.</a:t>
            </a:r>
            <a:endParaRPr/>
          </a:p>
          <a:p>
            <a:pPr indent="-317500" lvl="0" marL="457200" rtl="0" algn="l">
              <a:spcBef>
                <a:spcPts val="0"/>
              </a:spcBef>
              <a:spcAft>
                <a:spcPts val="0"/>
              </a:spcAft>
              <a:buSzPts val="1400"/>
              <a:buChar char="●"/>
            </a:pPr>
            <a:r>
              <a:rPr lang="en"/>
              <a:t>Based on data from 2016, the United States white babies die before their first birthday at a rate of 4.9 per 1,000, and white woman passes from pregnancy at a rate of 13 per 100,000. </a:t>
            </a:r>
            <a:endParaRPr/>
          </a:p>
          <a:p>
            <a:pPr indent="-317500" lvl="0" marL="457200" rtl="0" algn="l">
              <a:spcBef>
                <a:spcPts val="0"/>
              </a:spcBef>
              <a:spcAft>
                <a:spcPts val="0"/>
              </a:spcAft>
              <a:buSzPts val="1400"/>
              <a:buChar char="●"/>
            </a:pPr>
            <a:r>
              <a:rPr lang="en"/>
              <a:t>African American women with child on the other hand, dies at a rate of 42.8 per 100,000. That is more than double or triple the rates of white mothers and their babies.</a:t>
            </a:r>
            <a:endParaRPr/>
          </a:p>
          <a:p>
            <a:pPr indent="-317500" lvl="0" marL="457200" rtl="0" algn="l">
              <a:spcBef>
                <a:spcPts val="0"/>
              </a:spcBef>
              <a:spcAft>
                <a:spcPts val="0"/>
              </a:spcAft>
              <a:buSzPts val="1400"/>
              <a:buChar char="●"/>
            </a:pPr>
            <a:r>
              <a:rPr lang="en"/>
              <a:t>As of right now fourteen states refused to expand medicaid which is one of the reasons why African Americans are more likely to be uninsured, because majority of these states are heavily populated with African Americans.</a:t>
            </a:r>
            <a:endParaRPr/>
          </a:p>
          <a:p>
            <a:pPr indent="0" lvl="0" marL="457200" rtl="0" algn="l">
              <a:spcBef>
                <a:spcPts val="1600"/>
              </a:spcBef>
              <a:spcAft>
                <a:spcPts val="1600"/>
              </a:spcAft>
              <a:buNone/>
            </a:pPr>
            <a:r>
              <a:t/>
            </a:r>
            <a:endParaRPr/>
          </a:p>
        </p:txBody>
      </p:sp>
      <p:pic>
        <p:nvPicPr>
          <p:cNvPr id="74" name="Google Shape;74;p16"/>
          <p:cNvPicPr preferRelativeResize="0"/>
          <p:nvPr/>
        </p:nvPicPr>
        <p:blipFill>
          <a:blip r:embed="rId3">
            <a:alphaModFix/>
          </a:blip>
          <a:stretch>
            <a:fillRect/>
          </a:stretch>
        </p:blipFill>
        <p:spPr>
          <a:xfrm>
            <a:off x="4572000" y="0"/>
            <a:ext cx="4572000" cy="5069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0" y="0"/>
            <a:ext cx="8832300" cy="11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 Conditions in the African American Community Due to A Surplus of Fast Food in their Neighborhoods</a:t>
            </a:r>
            <a:endParaRPr/>
          </a:p>
        </p:txBody>
      </p:sp>
      <p:sp>
        <p:nvSpPr>
          <p:cNvPr id="80" name="Google Shape;80;p17"/>
          <p:cNvSpPr txBox="1"/>
          <p:nvPr>
            <p:ph idx="1" type="body"/>
          </p:nvPr>
        </p:nvSpPr>
        <p:spPr>
          <a:xfrm>
            <a:off x="0" y="1152475"/>
            <a:ext cx="4832400" cy="3990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In most African American communities worldwide, are filled with cheap fast food restaurants. In order to eat healthy on a consistent basis takes a lot of work, consistency, dedication, and money. It is extremely difficult when there isn`t any healthy options in the community. Lack of ownership plays a major component as well.</a:t>
            </a:r>
            <a:endParaRPr/>
          </a:p>
          <a:p>
            <a:pPr indent="-317500" lvl="0" marL="457200" rtl="0" algn="l">
              <a:spcBef>
                <a:spcPts val="0"/>
              </a:spcBef>
              <a:spcAft>
                <a:spcPts val="0"/>
              </a:spcAft>
              <a:buSzPts val="1400"/>
              <a:buChar char="●"/>
            </a:pPr>
            <a:r>
              <a:rPr lang="en"/>
              <a:t>Due to these unfortunate circumstances, it is documented that African Americans consume less vegetables and fruits than whites. This disparity can lead to a weaker immune system which increases the risk of the coronavirus, in the African American community. This can also lead to diabetes, heart diseases, etc. I want to further highlight this disparity occurs because of the unequal access to economic and social resources!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81" name="Google Shape;81;p17"/>
          <p:cNvSpPr txBox="1"/>
          <p:nvPr>
            <p:ph idx="2" type="body"/>
          </p:nvPr>
        </p:nvSpPr>
        <p:spPr>
          <a:xfrm>
            <a:off x="4832400" y="1152475"/>
            <a:ext cx="43116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2" name="Google Shape;82;p17"/>
          <p:cNvPicPr preferRelativeResize="0"/>
          <p:nvPr/>
        </p:nvPicPr>
        <p:blipFill>
          <a:blip r:embed="rId3">
            <a:alphaModFix/>
          </a:blip>
          <a:stretch>
            <a:fillRect/>
          </a:stretch>
        </p:blipFill>
        <p:spPr>
          <a:xfrm>
            <a:off x="4883225" y="1152600"/>
            <a:ext cx="4260773" cy="399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86" name="Shape 86"/>
        <p:cNvGrpSpPr/>
        <p:nvPr/>
      </p:nvGrpSpPr>
      <p:grpSpPr>
        <a:xfrm>
          <a:off x="0" y="0"/>
          <a:ext cx="0" cy="0"/>
          <a:chOff x="0" y="0"/>
          <a:chExt cx="0" cy="0"/>
        </a:xfrm>
      </p:grpSpPr>
      <p:sp>
        <p:nvSpPr>
          <p:cNvPr id="87" name="Google Shape;87;p18"/>
          <p:cNvSpPr txBox="1"/>
          <p:nvPr>
            <p:ph idx="1" type="body"/>
          </p:nvPr>
        </p:nvSpPr>
        <p:spPr>
          <a:xfrm>
            <a:off x="0" y="0"/>
            <a:ext cx="4832400" cy="5143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Lower income communities consist of various fast food restaurants. Unfortunately, African Americans reside in these urban communities. </a:t>
            </a:r>
            <a:endParaRPr/>
          </a:p>
          <a:p>
            <a:pPr indent="-317500" lvl="0" marL="457200" rtl="0" algn="l">
              <a:spcBef>
                <a:spcPts val="0"/>
              </a:spcBef>
              <a:spcAft>
                <a:spcPts val="0"/>
              </a:spcAft>
              <a:buSzPts val="1400"/>
              <a:buChar char="●"/>
            </a:pPr>
            <a:r>
              <a:rPr lang="en"/>
              <a:t>According to the American Journal of Public Health, it indicates that lower income African Americans that resides in urban communities, has fast food restaurants that are approximately 2 miles apart.</a:t>
            </a:r>
            <a:endParaRPr/>
          </a:p>
          <a:p>
            <a:pPr indent="-317500" lvl="0" marL="457200" rtl="0" algn="l">
              <a:spcBef>
                <a:spcPts val="0"/>
              </a:spcBef>
              <a:spcAft>
                <a:spcPts val="0"/>
              </a:spcAft>
              <a:buSzPts val="1400"/>
              <a:buChar char="●"/>
            </a:pPr>
            <a:r>
              <a:rPr lang="en"/>
              <a:t>African Americans has a higher rate of obesity. Mainly women, than other races; and the rate is significantly increasing.</a:t>
            </a:r>
            <a:endParaRPr/>
          </a:p>
          <a:p>
            <a:pPr indent="-317500" lvl="0" marL="457200" rtl="0" algn="l">
              <a:spcBef>
                <a:spcPts val="0"/>
              </a:spcBef>
              <a:spcAft>
                <a:spcPts val="0"/>
              </a:spcAft>
              <a:buSzPts val="1400"/>
              <a:buChar char="●"/>
            </a:pPr>
            <a:r>
              <a:rPr lang="en"/>
              <a:t>According to the United States Department of Agriculture, from 2013 to 2014 African Americans over the age of 2 derived 20 percent of their food energy from fast food, compared with just 15 percent for whites and 16 percent for Hispanics. </a:t>
            </a:r>
            <a:endParaRPr/>
          </a:p>
          <a:p>
            <a:pPr indent="-317500" lvl="0" marL="457200" rtl="0" algn="l">
              <a:spcBef>
                <a:spcPts val="0"/>
              </a:spcBef>
              <a:spcAft>
                <a:spcPts val="0"/>
              </a:spcAft>
              <a:buSzPts val="1400"/>
              <a:buChar char="●"/>
            </a:pPr>
            <a:r>
              <a:rPr lang="en"/>
              <a:t>In my opinion, I believe the executives of these fast food companies are specifically targeting African Americans. It isn`t just a coincidence like others believe.</a:t>
            </a:r>
            <a:endParaRPr/>
          </a:p>
        </p:txBody>
      </p:sp>
      <p:sp>
        <p:nvSpPr>
          <p:cNvPr id="88" name="Google Shape;88;p18"/>
          <p:cNvSpPr txBox="1"/>
          <p:nvPr>
            <p:ph idx="2" type="body"/>
          </p:nvPr>
        </p:nvSpPr>
        <p:spPr>
          <a:xfrm>
            <a:off x="4832400" y="0"/>
            <a:ext cx="4311600" cy="514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9" name="Google Shape;89;p18"/>
          <p:cNvPicPr preferRelativeResize="0"/>
          <p:nvPr/>
        </p:nvPicPr>
        <p:blipFill>
          <a:blip r:embed="rId3">
            <a:alphaModFix/>
          </a:blip>
          <a:stretch>
            <a:fillRect/>
          </a:stretch>
        </p:blipFill>
        <p:spPr>
          <a:xfrm>
            <a:off x="4832400" y="0"/>
            <a:ext cx="43116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93" name="Shape 93"/>
        <p:cNvGrpSpPr/>
        <p:nvPr/>
      </p:nvGrpSpPr>
      <p:grpSpPr>
        <a:xfrm>
          <a:off x="0" y="0"/>
          <a:ext cx="0" cy="0"/>
          <a:chOff x="0" y="0"/>
          <a:chExt cx="0" cy="0"/>
        </a:xfrm>
      </p:grpSpPr>
      <p:sp>
        <p:nvSpPr>
          <p:cNvPr id="94" name="Google Shape;94;p19"/>
          <p:cNvSpPr txBox="1"/>
          <p:nvPr>
            <p:ph idx="1" type="body"/>
          </p:nvPr>
        </p:nvSpPr>
        <p:spPr>
          <a:xfrm>
            <a:off x="0" y="0"/>
            <a:ext cx="4399800" cy="5143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317500" lvl="0" marL="457200" rtl="0" algn="l">
              <a:spcBef>
                <a:spcPts val="1600"/>
              </a:spcBef>
              <a:spcAft>
                <a:spcPts val="0"/>
              </a:spcAft>
              <a:buSzPts val="1400"/>
              <a:buChar char="●"/>
            </a:pPr>
            <a:r>
              <a:rPr lang="en"/>
              <a:t>I also want to go back to the cause of this issue; which is a lack of ownership.</a:t>
            </a:r>
            <a:endParaRPr/>
          </a:p>
          <a:p>
            <a:pPr indent="-317500" lvl="0" marL="457200" rtl="0" algn="l">
              <a:spcBef>
                <a:spcPts val="0"/>
              </a:spcBef>
              <a:spcAft>
                <a:spcPts val="0"/>
              </a:spcAft>
              <a:buSzPts val="1400"/>
              <a:buChar char="●"/>
            </a:pPr>
            <a:r>
              <a:rPr lang="en"/>
              <a:t>One reason for this is lower level access to financial and business assets.</a:t>
            </a:r>
            <a:endParaRPr/>
          </a:p>
          <a:p>
            <a:pPr indent="-317500" lvl="0" marL="457200" rtl="0" algn="l">
              <a:spcBef>
                <a:spcPts val="0"/>
              </a:spcBef>
              <a:spcAft>
                <a:spcPts val="0"/>
              </a:spcAft>
              <a:buSzPts val="1400"/>
              <a:buChar char="●"/>
            </a:pPr>
            <a:r>
              <a:rPr lang="en"/>
              <a:t>Another reason is the access African Americans have to loans in order to start their own businesses in order for their communities to develop better food choices. </a:t>
            </a:r>
            <a:endParaRPr/>
          </a:p>
          <a:p>
            <a:pPr indent="-317500" lvl="0" marL="457200" rtl="0" algn="l">
              <a:spcBef>
                <a:spcPts val="0"/>
              </a:spcBef>
              <a:spcAft>
                <a:spcPts val="0"/>
              </a:spcAft>
              <a:buSzPts val="1400"/>
              <a:buChar char="●"/>
            </a:pPr>
            <a:r>
              <a:rPr lang="en"/>
              <a:t>If an individual`s last name has an African American resemblance; then for the most part it`ll be difficult to receive a loan. This is only going to increase the difficulty of acquiring finances in order to start food businesses, or any establishments in general.</a:t>
            </a:r>
            <a:endParaRPr/>
          </a:p>
          <a:p>
            <a:pPr indent="-317500" lvl="0" marL="457200" rtl="0" algn="l">
              <a:spcBef>
                <a:spcPts val="0"/>
              </a:spcBef>
              <a:spcAft>
                <a:spcPts val="0"/>
              </a:spcAft>
              <a:buSzPts val="1400"/>
              <a:buChar char="●"/>
            </a:pPr>
            <a:r>
              <a:rPr lang="en"/>
              <a:t>In conclusion, African Americans are selecting the best available option  as a result to their neighborhood food sources.</a:t>
            </a:r>
            <a:endParaRPr/>
          </a:p>
          <a:p>
            <a:pPr indent="0" lvl="0" marL="457200" rtl="0" algn="l">
              <a:spcBef>
                <a:spcPts val="1600"/>
              </a:spcBef>
              <a:spcAft>
                <a:spcPts val="1600"/>
              </a:spcAft>
              <a:buNone/>
            </a:pPr>
            <a:r>
              <a:t/>
            </a:r>
            <a:endParaRPr/>
          </a:p>
        </p:txBody>
      </p:sp>
      <p:sp>
        <p:nvSpPr>
          <p:cNvPr id="95" name="Google Shape;95;p19"/>
          <p:cNvSpPr txBox="1"/>
          <p:nvPr>
            <p:ph idx="2" type="body"/>
          </p:nvPr>
        </p:nvSpPr>
        <p:spPr>
          <a:xfrm>
            <a:off x="4832400" y="0"/>
            <a:ext cx="4311600" cy="505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6" name="Google Shape;96;p19"/>
          <p:cNvPicPr preferRelativeResize="0"/>
          <p:nvPr/>
        </p:nvPicPr>
        <p:blipFill>
          <a:blip r:embed="rId3">
            <a:alphaModFix/>
          </a:blip>
          <a:stretch>
            <a:fillRect/>
          </a:stretch>
        </p:blipFill>
        <p:spPr>
          <a:xfrm>
            <a:off x="4399850" y="0"/>
            <a:ext cx="474415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Covid-19 and The Call for Social Distancing </a:t>
            </a:r>
            <a:endParaRPr/>
          </a:p>
        </p:txBody>
      </p:sp>
      <p:sp>
        <p:nvSpPr>
          <p:cNvPr id="102" name="Google Shape;102;p20"/>
          <p:cNvSpPr txBox="1"/>
          <p:nvPr>
            <p:ph idx="1" type="body"/>
          </p:nvPr>
        </p:nvSpPr>
        <p:spPr>
          <a:xfrm>
            <a:off x="311700" y="1152475"/>
            <a:ext cx="5197500" cy="3609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As Covid-19 continues to wreak havoc on the world, its effects have </a:t>
            </a:r>
            <a:r>
              <a:rPr lang="en" sz="1400">
                <a:latin typeface="Times New Roman"/>
                <a:ea typeface="Times New Roman"/>
                <a:cs typeface="Times New Roman"/>
                <a:sym typeface="Times New Roman"/>
              </a:rPr>
              <a:t>disproportionately</a:t>
            </a:r>
            <a:r>
              <a:rPr lang="en" sz="1400">
                <a:latin typeface="Times New Roman"/>
                <a:ea typeface="Times New Roman"/>
                <a:cs typeface="Times New Roman"/>
                <a:sym typeface="Times New Roman"/>
              </a:rPr>
              <a:t> been felt in African American communities, and low income neighborhoods across the country. </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At an attempt to deal with the rapid spreading of the virus, the government began implementing new “social distancing” rules.</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Social distancing rules include the wearing of masks when one is out in public, a designated limit of the number of people that can congregate in one area,the call for people to keep a distance of 6 feet between one another, and to work/remain at home whenever possible. </a:t>
            </a:r>
            <a:endParaRPr sz="14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While in an ideal </a:t>
            </a:r>
            <a:r>
              <a:rPr lang="en" sz="1400">
                <a:latin typeface="Times New Roman"/>
                <a:ea typeface="Times New Roman"/>
                <a:cs typeface="Times New Roman"/>
                <a:sym typeface="Times New Roman"/>
              </a:rPr>
              <a:t>society it would be easy to follow these rules, some people simply do not have the means to. </a:t>
            </a:r>
            <a:endParaRPr sz="1400">
              <a:latin typeface="Times New Roman"/>
              <a:ea typeface="Times New Roman"/>
              <a:cs typeface="Times New Roman"/>
              <a:sym typeface="Times New Roman"/>
            </a:endParaRPr>
          </a:p>
          <a:p>
            <a:pPr indent="0" lvl="0" marL="457200" rtl="0" algn="l">
              <a:spcBef>
                <a:spcPts val="1600"/>
              </a:spcBef>
              <a:spcAft>
                <a:spcPts val="1600"/>
              </a:spcAft>
              <a:buNone/>
            </a:pPr>
            <a:r>
              <a:t/>
            </a:r>
            <a:endParaRPr sz="1700"/>
          </a:p>
        </p:txBody>
      </p:sp>
      <p:pic>
        <p:nvPicPr>
          <p:cNvPr id="103" name="Google Shape;103;p20"/>
          <p:cNvPicPr preferRelativeResize="0"/>
          <p:nvPr/>
        </p:nvPicPr>
        <p:blipFill>
          <a:blip r:embed="rId3">
            <a:alphaModFix/>
          </a:blip>
          <a:stretch>
            <a:fillRect/>
          </a:stretch>
        </p:blipFill>
        <p:spPr>
          <a:xfrm>
            <a:off x="5509200" y="1866675"/>
            <a:ext cx="3329999" cy="1873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222600"/>
            <a:ext cx="8520600" cy="67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Challenges To Social Distancing in African American and Low Income Neighborhoods </a:t>
            </a:r>
            <a:endParaRPr sz="2700"/>
          </a:p>
        </p:txBody>
      </p:sp>
      <p:sp>
        <p:nvSpPr>
          <p:cNvPr id="109" name="Google Shape;109;p21"/>
          <p:cNvSpPr txBox="1"/>
          <p:nvPr>
            <p:ph idx="1" type="body"/>
          </p:nvPr>
        </p:nvSpPr>
        <p:spPr>
          <a:xfrm>
            <a:off x="311700" y="1152475"/>
            <a:ext cx="8520600" cy="3808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The first </a:t>
            </a:r>
            <a:r>
              <a:rPr lang="en" sz="1400">
                <a:latin typeface="Times New Roman"/>
                <a:ea typeface="Times New Roman"/>
                <a:cs typeface="Times New Roman"/>
                <a:sym typeface="Times New Roman"/>
              </a:rPr>
              <a:t>challenge</a:t>
            </a:r>
            <a:r>
              <a:rPr lang="en" sz="1400">
                <a:latin typeface="Times New Roman"/>
                <a:ea typeface="Times New Roman"/>
                <a:cs typeface="Times New Roman"/>
                <a:sym typeface="Times New Roman"/>
              </a:rPr>
              <a:t> to social distancing is the fact that many African Americans and poor people of color in the United States work jobs that the government considers to be “essential”. In other words these are people who despite calls to work from home still have to show up for work and risk contracting the virus. </a:t>
            </a:r>
            <a:endParaRPr sz="1400">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A few examples of essential workers are, </a:t>
            </a:r>
            <a:r>
              <a:rPr lang="en">
                <a:latin typeface="Times New Roman"/>
                <a:ea typeface="Times New Roman"/>
                <a:cs typeface="Times New Roman"/>
                <a:sym typeface="Times New Roman"/>
              </a:rPr>
              <a:t>supermarket</a:t>
            </a:r>
            <a:r>
              <a:rPr lang="en">
                <a:latin typeface="Times New Roman"/>
                <a:ea typeface="Times New Roman"/>
                <a:cs typeface="Times New Roman"/>
                <a:sym typeface="Times New Roman"/>
              </a:rPr>
              <a:t> employees, transit workers, and </a:t>
            </a:r>
            <a:r>
              <a:rPr lang="en">
                <a:latin typeface="Times New Roman"/>
                <a:ea typeface="Times New Roman"/>
                <a:cs typeface="Times New Roman"/>
                <a:sym typeface="Times New Roman"/>
              </a:rPr>
              <a:t>maintenance</a:t>
            </a:r>
            <a:r>
              <a:rPr lang="en">
                <a:latin typeface="Times New Roman"/>
                <a:ea typeface="Times New Roman"/>
                <a:cs typeface="Times New Roman"/>
                <a:sym typeface="Times New Roman"/>
              </a:rPr>
              <a:t> workers.</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Another challenge to social distancing is the fact that many African American and low income neighborhoods in the United States are far more populated and dense than those populated by whites and the rich.</a:t>
            </a:r>
            <a:endParaRPr sz="1400">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Making it extremely difficult to keep </a:t>
            </a:r>
            <a:r>
              <a:rPr lang="en">
                <a:latin typeface="Times New Roman"/>
                <a:ea typeface="Times New Roman"/>
                <a:cs typeface="Times New Roman"/>
                <a:sym typeface="Times New Roman"/>
              </a:rPr>
              <a:t>one's</a:t>
            </a:r>
            <a:r>
              <a:rPr lang="en">
                <a:latin typeface="Times New Roman"/>
                <a:ea typeface="Times New Roman"/>
                <a:cs typeface="Times New Roman"/>
                <a:sym typeface="Times New Roman"/>
              </a:rPr>
              <a:t> distance when walking in the street or shopping at a supermarket for example. </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1400">
                <a:latin typeface="Times New Roman"/>
                <a:ea typeface="Times New Roman"/>
                <a:cs typeface="Times New Roman"/>
                <a:sym typeface="Times New Roman"/>
              </a:rPr>
              <a:t>A third </a:t>
            </a:r>
            <a:r>
              <a:rPr lang="en" sz="1400">
                <a:latin typeface="Times New Roman"/>
                <a:ea typeface="Times New Roman"/>
                <a:cs typeface="Times New Roman"/>
                <a:sym typeface="Times New Roman"/>
              </a:rPr>
              <a:t>challenge</a:t>
            </a:r>
            <a:r>
              <a:rPr lang="en" sz="1400">
                <a:latin typeface="Times New Roman"/>
                <a:ea typeface="Times New Roman"/>
                <a:cs typeface="Times New Roman"/>
                <a:sym typeface="Times New Roman"/>
              </a:rPr>
              <a:t> to social distancing is that many African Americans and people of color commuting to work, the </a:t>
            </a:r>
            <a:r>
              <a:rPr lang="en" sz="1400">
                <a:latin typeface="Times New Roman"/>
                <a:ea typeface="Times New Roman"/>
                <a:cs typeface="Times New Roman"/>
                <a:sym typeface="Times New Roman"/>
              </a:rPr>
              <a:t>doctors</a:t>
            </a:r>
            <a:r>
              <a:rPr lang="en" sz="1400">
                <a:latin typeface="Times New Roman"/>
                <a:ea typeface="Times New Roman"/>
                <a:cs typeface="Times New Roman"/>
                <a:sym typeface="Times New Roman"/>
              </a:rPr>
              <a:t>, or any other area rely on public transportation to get them there.</a:t>
            </a:r>
            <a:endParaRPr sz="1400">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Public transportation, especially in New York are the exact opposite of social distance friendly areas. </a:t>
            </a:r>
            <a:endParaRPr>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